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2"/>
  </p:notesMasterIdLst>
  <p:sldIdLst>
    <p:sldId id="256" r:id="rId2"/>
    <p:sldId id="258" r:id="rId3"/>
    <p:sldId id="259" r:id="rId4"/>
    <p:sldId id="264" r:id="rId5"/>
    <p:sldId id="313" r:id="rId6"/>
    <p:sldId id="312" r:id="rId7"/>
    <p:sldId id="314" r:id="rId8"/>
    <p:sldId id="316" r:id="rId9"/>
    <p:sldId id="317" r:id="rId10"/>
    <p:sldId id="319" r:id="rId11"/>
    <p:sldId id="325" r:id="rId12"/>
    <p:sldId id="320" r:id="rId13"/>
    <p:sldId id="321" r:id="rId14"/>
    <p:sldId id="322" r:id="rId15"/>
    <p:sldId id="323" r:id="rId16"/>
    <p:sldId id="324" r:id="rId17"/>
    <p:sldId id="326" r:id="rId18"/>
    <p:sldId id="270" r:id="rId19"/>
    <p:sldId id="327" r:id="rId20"/>
    <p:sldId id="289"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77"/>
      <p:regular r:id="rId27"/>
      <p:bold r:id="rId28"/>
      <p:italic r:id="rId29"/>
      <p:boldItalic r:id="rId30"/>
    </p:embeddedFont>
    <p:embeddedFont>
      <p:font typeface="Lato Light" panose="020F0302020204030203" pitchFamily="34" charset="77"/>
      <p:regular r:id="rId31"/>
      <p:italic r:id="rId32"/>
    </p:embeddedFont>
    <p:embeddedFont>
      <p:font typeface="Palanquin SemiBold" panose="020B0604020202020204" pitchFamily="34" charset="0"/>
      <p:regular r:id="rId33"/>
      <p:bold r:id="rId34"/>
    </p:embeddedFont>
    <p:embeddedFont>
      <p:font typeface="Playfair Display" pitchFamily="2" charset="77"/>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DEB"/>
    <a:srgbClr val="FFA8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7F1B5E-7746-4F2D-9D0E-342E062C748D}">
  <a:tblStyle styleId="{BE7F1B5E-7746-4F2D-9D0E-342E062C74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p:scale>
          <a:sx n="112" d="100"/>
          <a:sy n="112" d="100"/>
        </p:scale>
        <p:origin x="1640" y="9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numCache>
            </c:numRef>
          </c:cat>
          <c:val>
            <c:numRef>
              <c:f>Sheet1!$B$2:$B$15</c:f>
              <c:numCache>
                <c:formatCode>General</c:formatCode>
                <c:ptCount val="14"/>
                <c:pt idx="0">
                  <c:v>5.8</c:v>
                </c:pt>
                <c:pt idx="1">
                  <c:v>6.1</c:v>
                </c:pt>
                <c:pt idx="2">
                  <c:v>6.4</c:v>
                </c:pt>
                <c:pt idx="3">
                  <c:v>7.5</c:v>
                </c:pt>
                <c:pt idx="4">
                  <c:v>8</c:v>
                </c:pt>
                <c:pt idx="5">
                  <c:v>8.1</c:v>
                </c:pt>
                <c:pt idx="6">
                  <c:v>9.5</c:v>
                </c:pt>
                <c:pt idx="7">
                  <c:v>9.3000000000000007</c:v>
                </c:pt>
                <c:pt idx="8">
                  <c:v>7.7</c:v>
                </c:pt>
                <c:pt idx="9">
                  <c:v>7.9</c:v>
                </c:pt>
                <c:pt idx="10">
                  <c:v>7.8</c:v>
                </c:pt>
                <c:pt idx="11">
                  <c:v>7.7</c:v>
                </c:pt>
                <c:pt idx="12">
                  <c:v>8</c:v>
                </c:pt>
                <c:pt idx="13">
                  <c:v>7.4</c:v>
                </c:pt>
              </c:numCache>
            </c:numRef>
          </c:val>
          <c:extLst>
            <c:ext xmlns:c16="http://schemas.microsoft.com/office/drawing/2014/chart" uri="{C3380CC4-5D6E-409C-BE32-E72D297353CC}">
              <c16:uniqueId val="{00000000-44B5-DD4D-ABF6-1BB1051355E4}"/>
            </c:ext>
          </c:extLst>
        </c:ser>
        <c:ser>
          <c:idx val="1"/>
          <c:order val="1"/>
          <c:tx>
            <c:strRef>
              <c:f>Sheet1!$C$1</c:f>
              <c:strCache>
                <c:ptCount val="1"/>
                <c:pt idx="0">
                  <c:v>Column2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numCache>
            </c:numRef>
          </c:cat>
          <c:val>
            <c:numRef>
              <c:f>Sheet1!$C$2:$C$15</c:f>
              <c:numCache>
                <c:formatCode>General</c:formatCode>
                <c:ptCount val="14"/>
              </c:numCache>
            </c:numRef>
          </c:val>
          <c:extLst>
            <c:ext xmlns:c16="http://schemas.microsoft.com/office/drawing/2014/chart" uri="{C3380CC4-5D6E-409C-BE32-E72D297353CC}">
              <c16:uniqueId val="{00000001-44B5-DD4D-ABF6-1BB1051355E4}"/>
            </c:ext>
          </c:extLst>
        </c:ser>
        <c:ser>
          <c:idx val="2"/>
          <c:order val="2"/>
          <c:tx>
            <c:strRef>
              <c:f>Sheet1!$D$1</c:f>
              <c:strCache>
                <c:ptCount val="1"/>
                <c:pt idx="0">
                  <c:v>Column3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2009</c:v>
                </c:pt>
                <c:pt idx="1">
                  <c:v>2010</c:v>
                </c:pt>
                <c:pt idx="2">
                  <c:v>2011</c:v>
                </c:pt>
                <c:pt idx="3">
                  <c:v>2012</c:v>
                </c:pt>
                <c:pt idx="4">
                  <c:v>2013</c:v>
                </c:pt>
                <c:pt idx="5">
                  <c:v>2014</c:v>
                </c:pt>
                <c:pt idx="6">
                  <c:v>2015</c:v>
                </c:pt>
                <c:pt idx="7">
                  <c:v>2016</c:v>
                </c:pt>
                <c:pt idx="8">
                  <c:v>2017</c:v>
                </c:pt>
                <c:pt idx="9">
                  <c:v>2018</c:v>
                </c:pt>
                <c:pt idx="10">
                  <c:v>2019</c:v>
                </c:pt>
                <c:pt idx="11">
                  <c:v>2020</c:v>
                </c:pt>
                <c:pt idx="12">
                  <c:v>2021</c:v>
                </c:pt>
                <c:pt idx="13">
                  <c:v>2022</c:v>
                </c:pt>
              </c:numCache>
            </c:numRef>
          </c:cat>
          <c:val>
            <c:numRef>
              <c:f>Sheet1!$D$2:$D$15</c:f>
              <c:numCache>
                <c:formatCode>General</c:formatCode>
                <c:ptCount val="14"/>
              </c:numCache>
            </c:numRef>
          </c:val>
          <c:extLst>
            <c:ext xmlns:c16="http://schemas.microsoft.com/office/drawing/2014/chart" uri="{C3380CC4-5D6E-409C-BE32-E72D297353CC}">
              <c16:uniqueId val="{00000002-44B5-DD4D-ABF6-1BB1051355E4}"/>
            </c:ext>
          </c:extLst>
        </c:ser>
        <c:dLbls>
          <c:dLblPos val="inEnd"/>
          <c:showLegendKey val="0"/>
          <c:showVal val="1"/>
          <c:showCatName val="0"/>
          <c:showSerName val="0"/>
          <c:showPercent val="0"/>
          <c:showBubbleSize val="0"/>
        </c:dLbls>
        <c:gapWidth val="182"/>
        <c:axId val="1689512448"/>
        <c:axId val="1567517712"/>
      </c:barChart>
      <c:catAx>
        <c:axId val="16895124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67517712"/>
        <c:crosses val="autoZero"/>
        <c:auto val="1"/>
        <c:lblAlgn val="ctr"/>
        <c:lblOffset val="100"/>
        <c:noMultiLvlLbl val="0"/>
      </c:catAx>
      <c:valAx>
        <c:axId val="15675177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9512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a36df63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a36df6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013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654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870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4074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5973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4290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6703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5715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a5e0f777a9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5e0f777a9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5307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9f35faa215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9f35faa21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5e0f777a9_0_4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5e0f777a9_0_4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97b0c871f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97b0c871f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973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532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14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3996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9374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98950" y="1393575"/>
            <a:ext cx="3258600" cy="1903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grpSp>
        <p:nvGrpSpPr>
          <p:cNvPr id="11" name="Google Shape;11;p2"/>
          <p:cNvGrpSpPr/>
          <p:nvPr/>
        </p:nvGrpSpPr>
        <p:grpSpPr>
          <a:xfrm>
            <a:off x="-33687" y="0"/>
            <a:ext cx="1499875" cy="1607950"/>
            <a:chOff x="-33687" y="113450"/>
            <a:chExt cx="1499875" cy="1607950"/>
          </a:xfrm>
        </p:grpSpPr>
        <p:sp>
          <p:nvSpPr>
            <p:cNvPr id="12" name="Google Shape;12;p2"/>
            <p:cNvSpPr/>
            <p:nvPr/>
          </p:nvSpPr>
          <p:spPr>
            <a:xfrm flipH="1">
              <a:off x="-33687" y="113450"/>
              <a:ext cx="1002000" cy="1607950"/>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44813" y="13745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09088" y="420675"/>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flipH="1">
            <a:off x="7856046" y="-399025"/>
            <a:ext cx="1530279" cy="1554808"/>
            <a:chOff x="-4" y="3974850"/>
            <a:chExt cx="1530279" cy="1554808"/>
          </a:xfrm>
        </p:grpSpPr>
        <p:sp>
          <p:nvSpPr>
            <p:cNvPr id="16" name="Google Shape;16;p2"/>
            <p:cNvSpPr/>
            <p:nvPr/>
          </p:nvSpPr>
          <p:spPr>
            <a:xfrm flipH="1">
              <a:off x="-4" y="3974850"/>
              <a:ext cx="1530279" cy="1554808"/>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25339" y="4016162"/>
              <a:ext cx="647343" cy="633283"/>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5704" y="4647702"/>
              <a:ext cx="901365" cy="49476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466"/>
        <p:cNvGrpSpPr/>
        <p:nvPr/>
      </p:nvGrpSpPr>
      <p:grpSpPr>
        <a:xfrm>
          <a:off x="0" y="0"/>
          <a:ext cx="0" cy="0"/>
          <a:chOff x="0" y="0"/>
          <a:chExt cx="0" cy="0"/>
        </a:xfrm>
      </p:grpSpPr>
      <p:grpSp>
        <p:nvGrpSpPr>
          <p:cNvPr id="467" name="Google Shape;467;p41"/>
          <p:cNvGrpSpPr/>
          <p:nvPr/>
        </p:nvGrpSpPr>
        <p:grpSpPr>
          <a:xfrm flipH="1">
            <a:off x="-276682" y="3505591"/>
            <a:ext cx="1985861" cy="1765938"/>
            <a:chOff x="3033525" y="2679425"/>
            <a:chExt cx="1834175" cy="1631050"/>
          </a:xfrm>
        </p:grpSpPr>
        <p:sp>
          <p:nvSpPr>
            <p:cNvPr id="468" name="Google Shape;468;p41"/>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41"/>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9"/>
          <p:cNvSpPr txBox="1">
            <a:spLocks noGrp="1"/>
          </p:cNvSpPr>
          <p:nvPr>
            <p:ph type="title"/>
          </p:nvPr>
        </p:nvSpPr>
        <p:spPr>
          <a:xfrm>
            <a:off x="716250" y="445578"/>
            <a:ext cx="3855900" cy="6402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7" name="Google Shape;77;p9"/>
          <p:cNvSpPr txBox="1">
            <a:spLocks noGrp="1"/>
          </p:cNvSpPr>
          <p:nvPr>
            <p:ph type="subTitle" idx="1"/>
          </p:nvPr>
        </p:nvSpPr>
        <p:spPr>
          <a:xfrm>
            <a:off x="5148200" y="1371600"/>
            <a:ext cx="2844000" cy="3086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78" name="Google Shape;78;p9"/>
          <p:cNvSpPr/>
          <p:nvPr/>
        </p:nvSpPr>
        <p:spPr>
          <a:xfrm>
            <a:off x="0" y="4512650"/>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922375" y="45126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10"/>
        <p:cNvGrpSpPr/>
        <p:nvPr/>
      </p:nvGrpSpPr>
      <p:grpSpPr>
        <a:xfrm>
          <a:off x="0" y="0"/>
          <a:ext cx="0" cy="0"/>
          <a:chOff x="0" y="0"/>
          <a:chExt cx="0" cy="0"/>
        </a:xfrm>
      </p:grpSpPr>
      <p:sp>
        <p:nvSpPr>
          <p:cNvPr id="211" name="Google Shape;211;p20"/>
          <p:cNvSpPr txBox="1">
            <a:spLocks noGrp="1"/>
          </p:cNvSpPr>
          <p:nvPr>
            <p:ph type="title"/>
          </p:nvPr>
        </p:nvSpPr>
        <p:spPr>
          <a:xfrm>
            <a:off x="2412150" y="539496"/>
            <a:ext cx="4319700" cy="548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sp>
        <p:nvSpPr>
          <p:cNvPr id="212" name="Google Shape;212;p20"/>
          <p:cNvSpPr txBox="1">
            <a:spLocks noGrp="1"/>
          </p:cNvSpPr>
          <p:nvPr>
            <p:ph type="subTitle" idx="1"/>
          </p:nvPr>
        </p:nvSpPr>
        <p:spPr>
          <a:xfrm>
            <a:off x="1097249" y="1496110"/>
            <a:ext cx="1579200" cy="70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13" name="Google Shape;213;p20"/>
          <p:cNvSpPr txBox="1">
            <a:spLocks noGrp="1"/>
          </p:cNvSpPr>
          <p:nvPr>
            <p:ph type="subTitle" idx="2"/>
          </p:nvPr>
        </p:nvSpPr>
        <p:spPr>
          <a:xfrm>
            <a:off x="716250" y="2185660"/>
            <a:ext cx="2130600" cy="70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14" name="Google Shape;214;p20"/>
          <p:cNvSpPr txBox="1">
            <a:spLocks noGrp="1"/>
          </p:cNvSpPr>
          <p:nvPr>
            <p:ph type="subTitle" idx="3"/>
          </p:nvPr>
        </p:nvSpPr>
        <p:spPr>
          <a:xfrm>
            <a:off x="6661463" y="1496110"/>
            <a:ext cx="15819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5" name="Google Shape;215;p20"/>
          <p:cNvSpPr txBox="1">
            <a:spLocks noGrp="1"/>
          </p:cNvSpPr>
          <p:nvPr>
            <p:ph type="subTitle" idx="4"/>
          </p:nvPr>
        </p:nvSpPr>
        <p:spPr>
          <a:xfrm>
            <a:off x="6297150" y="2185660"/>
            <a:ext cx="21306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6" name="Google Shape;216;p20"/>
          <p:cNvSpPr txBox="1">
            <a:spLocks noGrp="1"/>
          </p:cNvSpPr>
          <p:nvPr>
            <p:ph type="subTitle" idx="5"/>
          </p:nvPr>
        </p:nvSpPr>
        <p:spPr>
          <a:xfrm>
            <a:off x="1097250" y="3200920"/>
            <a:ext cx="11949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7" name="Google Shape;217;p20"/>
          <p:cNvSpPr txBox="1">
            <a:spLocks noGrp="1"/>
          </p:cNvSpPr>
          <p:nvPr>
            <p:ph type="subTitle" idx="6"/>
          </p:nvPr>
        </p:nvSpPr>
        <p:spPr>
          <a:xfrm>
            <a:off x="716250" y="3888622"/>
            <a:ext cx="21306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8" name="Google Shape;218;p20"/>
          <p:cNvSpPr txBox="1">
            <a:spLocks noGrp="1"/>
          </p:cNvSpPr>
          <p:nvPr>
            <p:ph type="subTitle" idx="7"/>
          </p:nvPr>
        </p:nvSpPr>
        <p:spPr>
          <a:xfrm>
            <a:off x="6661463" y="3200920"/>
            <a:ext cx="15819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20"/>
          <p:cNvSpPr txBox="1">
            <a:spLocks noGrp="1"/>
          </p:cNvSpPr>
          <p:nvPr>
            <p:ph type="subTitle" idx="8"/>
          </p:nvPr>
        </p:nvSpPr>
        <p:spPr>
          <a:xfrm>
            <a:off x="6297150" y="3888622"/>
            <a:ext cx="2130600" cy="7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20"/>
          <p:cNvSpPr txBox="1">
            <a:spLocks noGrp="1"/>
          </p:cNvSpPr>
          <p:nvPr>
            <p:ph type="title" idx="9" hasCustomPrompt="1"/>
          </p:nvPr>
        </p:nvSpPr>
        <p:spPr>
          <a:xfrm>
            <a:off x="716250" y="1481479"/>
            <a:ext cx="466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1" name="Google Shape;221;p20"/>
          <p:cNvSpPr txBox="1">
            <a:spLocks noGrp="1"/>
          </p:cNvSpPr>
          <p:nvPr>
            <p:ph type="title" idx="13" hasCustomPrompt="1"/>
          </p:nvPr>
        </p:nvSpPr>
        <p:spPr>
          <a:xfrm>
            <a:off x="6297150" y="1481471"/>
            <a:ext cx="4653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2" name="Google Shape;222;p20"/>
          <p:cNvSpPr txBox="1">
            <a:spLocks noGrp="1"/>
          </p:cNvSpPr>
          <p:nvPr>
            <p:ph type="title" idx="14" hasCustomPrompt="1"/>
          </p:nvPr>
        </p:nvSpPr>
        <p:spPr>
          <a:xfrm>
            <a:off x="716250" y="3185876"/>
            <a:ext cx="4662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3" name="Google Shape;223;p20"/>
          <p:cNvSpPr txBox="1">
            <a:spLocks noGrp="1"/>
          </p:cNvSpPr>
          <p:nvPr>
            <p:ph type="title" idx="15" hasCustomPrompt="1"/>
          </p:nvPr>
        </p:nvSpPr>
        <p:spPr>
          <a:xfrm>
            <a:off x="6297150" y="3185870"/>
            <a:ext cx="465300" cy="474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18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4" name="Google Shape;224;p20"/>
          <p:cNvSpPr/>
          <p:nvPr/>
        </p:nvSpPr>
        <p:spPr>
          <a:xfrm>
            <a:off x="8204100" y="-100825"/>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8256275" y="617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589400" y="-70872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590275" y="15506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2">
  <p:cSld name="ONE_COLUMN_TEXT_1_1_2">
    <p:spTree>
      <p:nvGrpSpPr>
        <p:cNvPr id="1" name="Shape 228"/>
        <p:cNvGrpSpPr/>
        <p:nvPr/>
      </p:nvGrpSpPr>
      <p:grpSpPr>
        <a:xfrm>
          <a:off x="0" y="0"/>
          <a:ext cx="0" cy="0"/>
          <a:chOff x="0" y="0"/>
          <a:chExt cx="0" cy="0"/>
        </a:xfrm>
      </p:grpSpPr>
      <p:sp>
        <p:nvSpPr>
          <p:cNvPr id="229" name="Google Shape;229;p21"/>
          <p:cNvSpPr txBox="1">
            <a:spLocks noGrp="1"/>
          </p:cNvSpPr>
          <p:nvPr>
            <p:ph type="title"/>
          </p:nvPr>
        </p:nvSpPr>
        <p:spPr>
          <a:xfrm>
            <a:off x="716262" y="539496"/>
            <a:ext cx="2784900" cy="202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230" name="Google Shape;230;p21"/>
          <p:cNvSpPr txBox="1">
            <a:spLocks noGrp="1"/>
          </p:cNvSpPr>
          <p:nvPr>
            <p:ph type="subTitle" idx="1"/>
          </p:nvPr>
        </p:nvSpPr>
        <p:spPr>
          <a:xfrm>
            <a:off x="716250" y="2266350"/>
            <a:ext cx="2055600" cy="113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grpSp>
        <p:nvGrpSpPr>
          <p:cNvPr id="231" name="Google Shape;231;p21"/>
          <p:cNvGrpSpPr/>
          <p:nvPr/>
        </p:nvGrpSpPr>
        <p:grpSpPr>
          <a:xfrm rot="1515244">
            <a:off x="3967553" y="2625257"/>
            <a:ext cx="2307987" cy="1676459"/>
            <a:chOff x="924375" y="1304575"/>
            <a:chExt cx="1642200" cy="1192850"/>
          </a:xfrm>
        </p:grpSpPr>
        <p:sp>
          <p:nvSpPr>
            <p:cNvPr id="232" name="Google Shape;232;p21"/>
            <p:cNvSpPr/>
            <p:nvPr/>
          </p:nvSpPr>
          <p:spPr>
            <a:xfrm>
              <a:off x="924375" y="1304575"/>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21"/>
          <p:cNvGrpSpPr/>
          <p:nvPr/>
        </p:nvGrpSpPr>
        <p:grpSpPr>
          <a:xfrm rot="-1846565">
            <a:off x="2740505" y="3353532"/>
            <a:ext cx="990530" cy="893677"/>
            <a:chOff x="5700725" y="2096750"/>
            <a:chExt cx="990500" cy="893650"/>
          </a:xfrm>
        </p:grpSpPr>
        <p:sp>
          <p:nvSpPr>
            <p:cNvPr id="235" name="Google Shape;235;p21"/>
            <p:cNvSpPr/>
            <p:nvPr/>
          </p:nvSpPr>
          <p:spPr>
            <a:xfrm>
              <a:off x="5700725" y="209675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716259" y="543200"/>
            <a:ext cx="36270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17" name="Google Shape;317;p29"/>
          <p:cNvSpPr txBox="1">
            <a:spLocks noGrp="1"/>
          </p:cNvSpPr>
          <p:nvPr>
            <p:ph type="subTitle" idx="1"/>
          </p:nvPr>
        </p:nvSpPr>
        <p:spPr>
          <a:xfrm>
            <a:off x="6370125" y="1000592"/>
            <a:ext cx="20214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29"/>
          <p:cNvSpPr txBox="1">
            <a:spLocks noGrp="1"/>
          </p:cNvSpPr>
          <p:nvPr>
            <p:ph type="subTitle" idx="2"/>
          </p:nvPr>
        </p:nvSpPr>
        <p:spPr>
          <a:xfrm>
            <a:off x="6370125" y="1413155"/>
            <a:ext cx="20214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29"/>
          <p:cNvSpPr txBox="1">
            <a:spLocks noGrp="1"/>
          </p:cNvSpPr>
          <p:nvPr>
            <p:ph type="subTitle" idx="3"/>
          </p:nvPr>
        </p:nvSpPr>
        <p:spPr>
          <a:xfrm>
            <a:off x="6370125" y="2242293"/>
            <a:ext cx="202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29"/>
          <p:cNvSpPr txBox="1">
            <a:spLocks noGrp="1"/>
          </p:cNvSpPr>
          <p:nvPr>
            <p:ph type="subTitle" idx="4"/>
          </p:nvPr>
        </p:nvSpPr>
        <p:spPr>
          <a:xfrm>
            <a:off x="6370125" y="2657325"/>
            <a:ext cx="2020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1" name="Google Shape;321;p29"/>
          <p:cNvSpPr txBox="1">
            <a:spLocks noGrp="1"/>
          </p:cNvSpPr>
          <p:nvPr>
            <p:ph type="subTitle" idx="5"/>
          </p:nvPr>
        </p:nvSpPr>
        <p:spPr>
          <a:xfrm>
            <a:off x="6370125" y="3483999"/>
            <a:ext cx="202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29"/>
          <p:cNvSpPr txBox="1">
            <a:spLocks noGrp="1"/>
          </p:cNvSpPr>
          <p:nvPr>
            <p:ph type="subTitle" idx="6"/>
          </p:nvPr>
        </p:nvSpPr>
        <p:spPr>
          <a:xfrm>
            <a:off x="6370125" y="3899026"/>
            <a:ext cx="2020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3" name="Google Shape;323;p29"/>
          <p:cNvSpPr/>
          <p:nvPr/>
        </p:nvSpPr>
        <p:spPr>
          <a:xfrm>
            <a:off x="8012042" y="-55570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6974981" y="-616581"/>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7599487" y="-549345"/>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7939165" y="-62930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6979923" y="-901807"/>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7044318" y="107326"/>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29"/>
          <p:cNvGrpSpPr/>
          <p:nvPr/>
        </p:nvGrpSpPr>
        <p:grpSpPr>
          <a:xfrm rot="-8253681">
            <a:off x="7158920" y="53553"/>
            <a:ext cx="753500" cy="635675"/>
            <a:chOff x="3639300" y="1616750"/>
            <a:chExt cx="753500" cy="635675"/>
          </a:xfrm>
        </p:grpSpPr>
        <p:sp>
          <p:nvSpPr>
            <p:cNvPr id="330" name="Google Shape;330;p29"/>
            <p:cNvSpPr/>
            <p:nvPr/>
          </p:nvSpPr>
          <p:spPr>
            <a:xfrm>
              <a:off x="3639300" y="1616750"/>
              <a:ext cx="688050" cy="537700"/>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3841825" y="1770625"/>
              <a:ext cx="550975" cy="481800"/>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9"/>
          <p:cNvGrpSpPr/>
          <p:nvPr/>
        </p:nvGrpSpPr>
        <p:grpSpPr>
          <a:xfrm rot="5400000">
            <a:off x="136560" y="4274347"/>
            <a:ext cx="808790" cy="1081915"/>
            <a:chOff x="5700725" y="2096750"/>
            <a:chExt cx="1468925" cy="1964975"/>
          </a:xfrm>
        </p:grpSpPr>
        <p:sp>
          <p:nvSpPr>
            <p:cNvPr id="333" name="Google Shape;333;p29"/>
            <p:cNvSpPr/>
            <p:nvPr/>
          </p:nvSpPr>
          <p:spPr>
            <a:xfrm>
              <a:off x="6325075" y="369230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6130525" y="238257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700725" y="209675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lt1"/>
        </a:solidFill>
        <a:effectLst/>
      </p:bgPr>
    </p:bg>
    <p:spTree>
      <p:nvGrpSpPr>
        <p:cNvPr id="1" name="Shape 436"/>
        <p:cNvGrpSpPr/>
        <p:nvPr/>
      </p:nvGrpSpPr>
      <p:grpSpPr>
        <a:xfrm>
          <a:off x="0" y="0"/>
          <a:ext cx="0" cy="0"/>
          <a:chOff x="0" y="0"/>
          <a:chExt cx="0" cy="0"/>
        </a:xfrm>
      </p:grpSpPr>
      <p:sp>
        <p:nvSpPr>
          <p:cNvPr id="437" name="Google Shape;437;p38"/>
          <p:cNvSpPr txBox="1">
            <a:spLocks noGrp="1"/>
          </p:cNvSpPr>
          <p:nvPr>
            <p:ph type="ctrTitle"/>
          </p:nvPr>
        </p:nvSpPr>
        <p:spPr>
          <a:xfrm flipH="1">
            <a:off x="5014050" y="543200"/>
            <a:ext cx="3413700" cy="159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5200"/>
              <a:buNone/>
              <a:defRPr sz="5500">
                <a:solidFill>
                  <a:schemeClr val="dk1"/>
                </a:solidFill>
              </a:defRPr>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438" name="Google Shape;438;p38"/>
          <p:cNvSpPr txBox="1">
            <a:spLocks noGrp="1"/>
          </p:cNvSpPr>
          <p:nvPr>
            <p:ph type="subTitle" idx="1"/>
          </p:nvPr>
        </p:nvSpPr>
        <p:spPr>
          <a:xfrm>
            <a:off x="5014050" y="2134700"/>
            <a:ext cx="2614500" cy="13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439" name="Google Shape;439;p38"/>
          <p:cNvSpPr txBox="1"/>
          <p:nvPr/>
        </p:nvSpPr>
        <p:spPr>
          <a:xfrm>
            <a:off x="5008507" y="3786229"/>
            <a:ext cx="3424800" cy="6015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rgbClr val="000000"/>
                </a:solidFill>
                <a:latin typeface="Lato"/>
                <a:ea typeface="Lato"/>
                <a:cs typeface="Lato"/>
                <a:sym typeface="Lato"/>
              </a:rPr>
              <a:t>CREDITS: This presentation template was created by </a:t>
            </a:r>
            <a:r>
              <a:rPr lang="en" sz="1200">
                <a:solidFill>
                  <a:srgbClr val="000000"/>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rgbClr val="000000"/>
                </a:solidFill>
                <a:latin typeface="Lato"/>
                <a:ea typeface="Lato"/>
                <a:cs typeface="Lato"/>
                <a:sym typeface="Lato"/>
              </a:rPr>
              <a:t>, including icons by </a:t>
            </a:r>
            <a:r>
              <a:rPr lang="en" sz="1200">
                <a:solidFill>
                  <a:srgbClr val="000000"/>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rgbClr val="000000"/>
                </a:solidFill>
                <a:latin typeface="Lato"/>
                <a:ea typeface="Lato"/>
                <a:cs typeface="Lato"/>
                <a:sym typeface="Lato"/>
              </a:rPr>
              <a:t>,</a:t>
            </a:r>
            <a:r>
              <a:rPr lang="en" sz="1200">
                <a:latin typeface="Lato"/>
                <a:ea typeface="Lato"/>
                <a:cs typeface="Lato"/>
                <a:sym typeface="Lato"/>
              </a:rPr>
              <a:t> </a:t>
            </a:r>
            <a:r>
              <a:rPr lang="en" sz="1200">
                <a:solidFill>
                  <a:srgbClr val="000000"/>
                </a:solidFill>
                <a:latin typeface="Lato"/>
                <a:ea typeface="Lato"/>
                <a:cs typeface="Lato"/>
                <a:sym typeface="Lato"/>
              </a:rPr>
              <a:t>infographics &amp; images by Freepik</a:t>
            </a:r>
            <a:r>
              <a:rPr lang="en" sz="1200">
                <a:latin typeface="Lato"/>
                <a:ea typeface="Lato"/>
                <a:cs typeface="Lato"/>
                <a:sym typeface="Lato"/>
              </a:rPr>
              <a:t> and illustrations by Storyset</a:t>
            </a:r>
            <a:endParaRPr sz="1200">
              <a:solidFill>
                <a:srgbClr val="000000"/>
              </a:solidFill>
              <a:latin typeface="Lato"/>
              <a:ea typeface="Lato"/>
              <a:cs typeface="Lato"/>
              <a:sym typeface="Lato"/>
            </a:endParaRPr>
          </a:p>
        </p:txBody>
      </p:sp>
      <p:sp>
        <p:nvSpPr>
          <p:cNvPr id="440" name="Google Shape;440;p38"/>
          <p:cNvSpPr/>
          <p:nvPr/>
        </p:nvSpPr>
        <p:spPr>
          <a:xfrm>
            <a:off x="8403000" y="-29402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7248050" y="-187028"/>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8455175" y="-18702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rot="-6359726">
            <a:off x="6400553" y="-763912"/>
            <a:ext cx="1197772" cy="1829997"/>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rot="-6359726">
            <a:off x="6683726" y="233669"/>
            <a:ext cx="482067" cy="65019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flipH="1">
            <a:off x="5782" y="4440953"/>
            <a:ext cx="778410" cy="545373"/>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flipH="1">
            <a:off x="48" y="3018125"/>
            <a:ext cx="1207278" cy="1713447"/>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flipH="1">
            <a:off x="512936" y="3459406"/>
            <a:ext cx="595053" cy="520344"/>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48425" y="-1292850"/>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49300" y="966550"/>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450"/>
        <p:cNvGrpSpPr/>
        <p:nvPr/>
      </p:nvGrpSpPr>
      <p:grpSpPr>
        <a:xfrm>
          <a:off x="0" y="0"/>
          <a:ext cx="0" cy="0"/>
          <a:chOff x="0" y="0"/>
          <a:chExt cx="0" cy="0"/>
        </a:xfrm>
      </p:grpSpPr>
      <p:sp>
        <p:nvSpPr>
          <p:cNvPr id="451" name="Google Shape;451;p39"/>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rot="10800000" flipH="1">
            <a:off x="-61900" y="-16512"/>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rot="10800000" flipH="1">
            <a:off x="1110725" y="147963"/>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459"/>
        <p:cNvGrpSpPr/>
        <p:nvPr/>
      </p:nvGrpSpPr>
      <p:grpSpPr>
        <a:xfrm>
          <a:off x="0" y="0"/>
          <a:ext cx="0" cy="0"/>
          <a:chOff x="0" y="0"/>
          <a:chExt cx="0" cy="0"/>
        </a:xfrm>
      </p:grpSpPr>
      <p:grpSp>
        <p:nvGrpSpPr>
          <p:cNvPr id="460" name="Google Shape;460;p40"/>
          <p:cNvGrpSpPr/>
          <p:nvPr/>
        </p:nvGrpSpPr>
        <p:grpSpPr>
          <a:xfrm rot="5400000">
            <a:off x="8425408" y="-1217177"/>
            <a:ext cx="900907" cy="3335276"/>
            <a:chOff x="2810675" y="1400175"/>
            <a:chExt cx="1201850" cy="2625375"/>
          </a:xfrm>
        </p:grpSpPr>
        <p:sp>
          <p:nvSpPr>
            <p:cNvPr id="461" name="Google Shape;461;p40"/>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0"/>
          <p:cNvSpPr/>
          <p:nvPr/>
        </p:nvSpPr>
        <p:spPr>
          <a:xfrm rot="-3827617">
            <a:off x="6721359" y="-364131"/>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rot="10800000" flipH="1">
            <a:off x="-304675" y="4429302"/>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rot="10800000" flipH="1">
            <a:off x="902450" y="4890577"/>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250" y="543200"/>
            <a:ext cx="7711500" cy="474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6250" y="1701675"/>
            <a:ext cx="7711500" cy="2867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6" r:id="rId4"/>
    <p:sldLayoutId id="2147483667" r:id="rId5"/>
    <p:sldLayoutId id="2147483675" r:id="rId6"/>
    <p:sldLayoutId id="2147483684" r:id="rId7"/>
    <p:sldLayoutId id="2147483685" r:id="rId8"/>
    <p:sldLayoutId id="2147483686"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gif"/><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44"/>
          <p:cNvPicPr preferRelativeResize="0"/>
          <p:nvPr/>
        </p:nvPicPr>
        <p:blipFill rotWithShape="1">
          <a:blip r:embed="rId3">
            <a:alphaModFix/>
          </a:blip>
          <a:srcRect l="3094" t="2412" r="-6603" b="-1687"/>
          <a:stretch/>
        </p:blipFill>
        <p:spPr>
          <a:xfrm>
            <a:off x="4566625" y="678450"/>
            <a:ext cx="4485900" cy="4431300"/>
          </a:xfrm>
          <a:prstGeom prst="ellipse">
            <a:avLst/>
          </a:prstGeom>
          <a:noFill/>
          <a:ln>
            <a:noFill/>
          </a:ln>
        </p:spPr>
      </p:pic>
      <p:sp>
        <p:nvSpPr>
          <p:cNvPr id="484" name="Google Shape;484;p44"/>
          <p:cNvSpPr txBox="1">
            <a:spLocks noGrp="1"/>
          </p:cNvSpPr>
          <p:nvPr>
            <p:ph type="ctrTitle"/>
          </p:nvPr>
        </p:nvSpPr>
        <p:spPr>
          <a:xfrm flipH="1">
            <a:off x="993585" y="2471501"/>
            <a:ext cx="3467700" cy="190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100" dirty="0"/>
              <a:t>Tata </a:t>
            </a:r>
            <a:r>
              <a:rPr lang="en" sz="5100" dirty="0" err="1"/>
              <a:t>Elxsi</a:t>
            </a:r>
            <a:br>
              <a:rPr lang="en" sz="5100" dirty="0"/>
            </a:br>
            <a:r>
              <a:rPr lang="en" sz="5100" dirty="0"/>
              <a:t> </a:t>
            </a:r>
            <a:endParaRPr sz="5100" dirty="0"/>
          </a:p>
        </p:txBody>
      </p:sp>
      <p:pic>
        <p:nvPicPr>
          <p:cNvPr id="5" name="Picture 4">
            <a:extLst>
              <a:ext uri="{FF2B5EF4-FFF2-40B4-BE49-F238E27FC236}">
                <a16:creationId xmlns:a16="http://schemas.microsoft.com/office/drawing/2014/main" id="{BFCDE69E-69EB-D329-B3E4-51E13229820A}"/>
              </a:ext>
            </a:extLst>
          </p:cNvPr>
          <p:cNvPicPr>
            <a:picLocks noChangeAspect="1"/>
          </p:cNvPicPr>
          <p:nvPr/>
        </p:nvPicPr>
        <p:blipFill>
          <a:blip r:embed="rId4"/>
          <a:stretch>
            <a:fillRect/>
          </a:stretch>
        </p:blipFill>
        <p:spPr>
          <a:xfrm>
            <a:off x="993585" y="1411250"/>
            <a:ext cx="1552028" cy="132038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459046" y="265428"/>
            <a:ext cx="4112954"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Company At a Glance</a:t>
            </a:r>
            <a:endParaRPr dirty="0"/>
          </a:p>
        </p:txBody>
      </p:sp>
      <p:pic>
        <p:nvPicPr>
          <p:cNvPr id="9" name="Picture 8">
            <a:extLst>
              <a:ext uri="{FF2B5EF4-FFF2-40B4-BE49-F238E27FC236}">
                <a16:creationId xmlns:a16="http://schemas.microsoft.com/office/drawing/2014/main" id="{343687FC-F7BC-E174-C473-50139E577ACC}"/>
              </a:ext>
            </a:extLst>
          </p:cNvPr>
          <p:cNvPicPr>
            <a:picLocks noChangeAspect="1"/>
          </p:cNvPicPr>
          <p:nvPr/>
        </p:nvPicPr>
        <p:blipFill>
          <a:blip r:embed="rId3"/>
          <a:stretch>
            <a:fillRect/>
          </a:stretch>
        </p:blipFill>
        <p:spPr>
          <a:xfrm>
            <a:off x="1263650" y="1140770"/>
            <a:ext cx="6616700" cy="3581400"/>
          </a:xfrm>
          <a:prstGeom prst="rect">
            <a:avLst/>
          </a:prstGeom>
        </p:spPr>
      </p:pic>
    </p:spTree>
    <p:extLst>
      <p:ext uri="{BB962C8B-B14F-4D97-AF65-F5344CB8AC3E}">
        <p14:creationId xmlns:p14="http://schemas.microsoft.com/office/powerpoint/2010/main" val="1933284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247001" y="352203"/>
            <a:ext cx="4578589"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Key Ratios</a:t>
            </a:r>
            <a:br>
              <a:rPr lang="en-US" dirty="0"/>
            </a:br>
            <a:endParaRPr lang="en-US" dirty="0"/>
          </a:p>
        </p:txBody>
      </p:sp>
      <p:graphicFrame>
        <p:nvGraphicFramePr>
          <p:cNvPr id="3" name="Table 4">
            <a:extLst>
              <a:ext uri="{FF2B5EF4-FFF2-40B4-BE49-F238E27FC236}">
                <a16:creationId xmlns:a16="http://schemas.microsoft.com/office/drawing/2014/main" id="{DB5548F1-C99E-0FE8-1855-6AD94D3D1E02}"/>
              </a:ext>
            </a:extLst>
          </p:cNvPr>
          <p:cNvGraphicFramePr>
            <a:graphicFrameLocks noGrp="1"/>
          </p:cNvGraphicFramePr>
          <p:nvPr>
            <p:extLst>
              <p:ext uri="{D42A27DB-BD31-4B8C-83A1-F6EECF244321}">
                <p14:modId xmlns:p14="http://schemas.microsoft.com/office/powerpoint/2010/main" val="3952730174"/>
              </p:ext>
            </p:extLst>
          </p:nvPr>
        </p:nvGraphicFramePr>
        <p:xfrm>
          <a:off x="411679" y="1212634"/>
          <a:ext cx="8498777" cy="1118645"/>
        </p:xfrm>
        <a:graphic>
          <a:graphicData uri="http://schemas.openxmlformats.org/drawingml/2006/table">
            <a:tbl>
              <a:tblPr firstRow="1" bandRow="1">
                <a:tableStyleId>{BE7F1B5E-7746-4F2D-9D0E-342E062C748D}</a:tableStyleId>
              </a:tblPr>
              <a:tblGrid>
                <a:gridCol w="1214111">
                  <a:extLst>
                    <a:ext uri="{9D8B030D-6E8A-4147-A177-3AD203B41FA5}">
                      <a16:colId xmlns:a16="http://schemas.microsoft.com/office/drawing/2014/main" val="4294941594"/>
                    </a:ext>
                  </a:extLst>
                </a:gridCol>
                <a:gridCol w="1214111">
                  <a:extLst>
                    <a:ext uri="{9D8B030D-6E8A-4147-A177-3AD203B41FA5}">
                      <a16:colId xmlns:a16="http://schemas.microsoft.com/office/drawing/2014/main" val="3488830171"/>
                    </a:ext>
                  </a:extLst>
                </a:gridCol>
                <a:gridCol w="1214111">
                  <a:extLst>
                    <a:ext uri="{9D8B030D-6E8A-4147-A177-3AD203B41FA5}">
                      <a16:colId xmlns:a16="http://schemas.microsoft.com/office/drawing/2014/main" val="4043387753"/>
                    </a:ext>
                  </a:extLst>
                </a:gridCol>
                <a:gridCol w="1214111">
                  <a:extLst>
                    <a:ext uri="{9D8B030D-6E8A-4147-A177-3AD203B41FA5}">
                      <a16:colId xmlns:a16="http://schemas.microsoft.com/office/drawing/2014/main" val="1948538464"/>
                    </a:ext>
                  </a:extLst>
                </a:gridCol>
                <a:gridCol w="1214111">
                  <a:extLst>
                    <a:ext uri="{9D8B030D-6E8A-4147-A177-3AD203B41FA5}">
                      <a16:colId xmlns:a16="http://schemas.microsoft.com/office/drawing/2014/main" val="1465911993"/>
                    </a:ext>
                  </a:extLst>
                </a:gridCol>
                <a:gridCol w="1214111">
                  <a:extLst>
                    <a:ext uri="{9D8B030D-6E8A-4147-A177-3AD203B41FA5}">
                      <a16:colId xmlns:a16="http://schemas.microsoft.com/office/drawing/2014/main" val="4074620825"/>
                    </a:ext>
                  </a:extLst>
                </a:gridCol>
                <a:gridCol w="1214111">
                  <a:extLst>
                    <a:ext uri="{9D8B030D-6E8A-4147-A177-3AD203B41FA5}">
                      <a16:colId xmlns:a16="http://schemas.microsoft.com/office/drawing/2014/main" val="3212464025"/>
                    </a:ext>
                  </a:extLst>
                </a:gridCol>
              </a:tblGrid>
              <a:tr h="415434">
                <a:tc>
                  <a:txBody>
                    <a:bodyPr/>
                    <a:lstStyle/>
                    <a:p>
                      <a:r>
                        <a:rPr lang="en-US" dirty="0"/>
                        <a:t>Market Cap.</a:t>
                      </a:r>
                    </a:p>
                  </a:txBody>
                  <a:tcPr/>
                </a:tc>
                <a:tc>
                  <a:txBody>
                    <a:bodyPr/>
                    <a:lstStyle/>
                    <a:p>
                      <a:r>
                        <a:rPr lang="en-US" dirty="0"/>
                        <a:t>P/E</a:t>
                      </a:r>
                    </a:p>
                  </a:txBody>
                  <a:tcPr/>
                </a:tc>
                <a:tc>
                  <a:txBody>
                    <a:bodyPr/>
                    <a:lstStyle/>
                    <a:p>
                      <a:r>
                        <a:rPr lang="en-US" dirty="0"/>
                        <a:t>ROCE</a:t>
                      </a:r>
                    </a:p>
                  </a:txBody>
                  <a:tcPr/>
                </a:tc>
                <a:tc>
                  <a:txBody>
                    <a:bodyPr/>
                    <a:lstStyle/>
                    <a:p>
                      <a:r>
                        <a:rPr lang="en-US" dirty="0"/>
                        <a:t>ROE</a:t>
                      </a:r>
                    </a:p>
                  </a:txBody>
                  <a:tcPr/>
                </a:tc>
                <a:tc>
                  <a:txBody>
                    <a:bodyPr/>
                    <a:lstStyle/>
                    <a:p>
                      <a:r>
                        <a:rPr lang="en-US" dirty="0"/>
                        <a:t>OPM</a:t>
                      </a:r>
                    </a:p>
                  </a:txBody>
                  <a:tcPr/>
                </a:tc>
                <a:tc>
                  <a:txBody>
                    <a:bodyPr/>
                    <a:lstStyle/>
                    <a:p>
                      <a:r>
                        <a:rPr lang="en-US" dirty="0"/>
                        <a:t>Debt to Equity</a:t>
                      </a:r>
                    </a:p>
                  </a:txBody>
                  <a:tcPr/>
                </a:tc>
                <a:tc>
                  <a:txBody>
                    <a:bodyPr/>
                    <a:lstStyle/>
                    <a:p>
                      <a:r>
                        <a:rPr lang="en-US" dirty="0"/>
                        <a:t>Debt to Profit</a:t>
                      </a:r>
                    </a:p>
                  </a:txBody>
                  <a:tcPr/>
                </a:tc>
                <a:extLst>
                  <a:ext uri="{0D108BD9-81ED-4DB2-BD59-A6C34878D82A}">
                    <a16:rowId xmlns:a16="http://schemas.microsoft.com/office/drawing/2014/main" val="2145293613"/>
                  </a:ext>
                </a:extLst>
              </a:tr>
              <a:tr h="600485">
                <a:tc>
                  <a:txBody>
                    <a:bodyPr/>
                    <a:lstStyle/>
                    <a:p>
                      <a:r>
                        <a:rPr lang="en-US" dirty="0"/>
                        <a:t>Rs. 41,494 Cr.</a:t>
                      </a:r>
                    </a:p>
                  </a:txBody>
                  <a:tcPr/>
                </a:tc>
                <a:tc>
                  <a:txBody>
                    <a:bodyPr/>
                    <a:lstStyle/>
                    <a:p>
                      <a:r>
                        <a:rPr lang="en-US" dirty="0"/>
                        <a:t>58.1</a:t>
                      </a:r>
                    </a:p>
                  </a:txBody>
                  <a:tcPr/>
                </a:tc>
                <a:tc>
                  <a:txBody>
                    <a:bodyPr/>
                    <a:lstStyle/>
                    <a:p>
                      <a:r>
                        <a:rPr lang="en-US" dirty="0"/>
                        <a:t>47.7%</a:t>
                      </a:r>
                    </a:p>
                  </a:txBody>
                  <a:tcPr/>
                </a:tc>
                <a:tc>
                  <a:txBody>
                    <a:bodyPr/>
                    <a:lstStyle/>
                    <a:p>
                      <a:r>
                        <a:rPr lang="en-US" dirty="0"/>
                        <a:t>37.2%</a:t>
                      </a:r>
                    </a:p>
                  </a:txBody>
                  <a:tcPr/>
                </a:tc>
                <a:tc>
                  <a:txBody>
                    <a:bodyPr/>
                    <a:lstStyle/>
                    <a:p>
                      <a:r>
                        <a:rPr lang="en-US" dirty="0"/>
                        <a:t>31.2%</a:t>
                      </a:r>
                    </a:p>
                  </a:txBody>
                  <a:tcPr/>
                </a:tc>
                <a:tc>
                  <a:txBody>
                    <a:bodyPr/>
                    <a:lstStyle/>
                    <a:p>
                      <a:r>
                        <a:rPr lang="en-US" dirty="0"/>
                        <a:t>0.11%</a:t>
                      </a:r>
                    </a:p>
                  </a:txBody>
                  <a:tcPr/>
                </a:tc>
                <a:tc>
                  <a:txBody>
                    <a:bodyPr/>
                    <a:lstStyle/>
                    <a:p>
                      <a:r>
                        <a:rPr lang="en-US" dirty="0"/>
                        <a:t>0.34</a:t>
                      </a:r>
                    </a:p>
                  </a:txBody>
                  <a:tcPr/>
                </a:tc>
                <a:extLst>
                  <a:ext uri="{0D108BD9-81ED-4DB2-BD59-A6C34878D82A}">
                    <a16:rowId xmlns:a16="http://schemas.microsoft.com/office/drawing/2014/main" val="660986422"/>
                  </a:ext>
                </a:extLst>
              </a:tr>
            </a:tbl>
          </a:graphicData>
        </a:graphic>
      </p:graphicFrame>
      <p:graphicFrame>
        <p:nvGraphicFramePr>
          <p:cNvPr id="5" name="Table 4">
            <a:extLst>
              <a:ext uri="{FF2B5EF4-FFF2-40B4-BE49-F238E27FC236}">
                <a16:creationId xmlns:a16="http://schemas.microsoft.com/office/drawing/2014/main" id="{15FB9D68-A247-E3DA-3D57-B8D9A09D8DC1}"/>
              </a:ext>
            </a:extLst>
          </p:cNvPr>
          <p:cNvGraphicFramePr>
            <a:graphicFrameLocks noGrp="1"/>
          </p:cNvGraphicFramePr>
          <p:nvPr>
            <p:extLst>
              <p:ext uri="{D42A27DB-BD31-4B8C-83A1-F6EECF244321}">
                <p14:modId xmlns:p14="http://schemas.microsoft.com/office/powerpoint/2010/main" val="3577632546"/>
              </p:ext>
            </p:extLst>
          </p:nvPr>
        </p:nvGraphicFramePr>
        <p:xfrm>
          <a:off x="411679" y="2915092"/>
          <a:ext cx="8542317" cy="1332005"/>
        </p:xfrm>
        <a:graphic>
          <a:graphicData uri="http://schemas.openxmlformats.org/drawingml/2006/table">
            <a:tbl>
              <a:tblPr firstRow="1" bandRow="1">
                <a:tableStyleId>{BE7F1B5E-7746-4F2D-9D0E-342E062C748D}</a:tableStyleId>
              </a:tblPr>
              <a:tblGrid>
                <a:gridCol w="1220331">
                  <a:extLst>
                    <a:ext uri="{9D8B030D-6E8A-4147-A177-3AD203B41FA5}">
                      <a16:colId xmlns:a16="http://schemas.microsoft.com/office/drawing/2014/main" val="4294941594"/>
                    </a:ext>
                  </a:extLst>
                </a:gridCol>
                <a:gridCol w="1220331">
                  <a:extLst>
                    <a:ext uri="{9D8B030D-6E8A-4147-A177-3AD203B41FA5}">
                      <a16:colId xmlns:a16="http://schemas.microsoft.com/office/drawing/2014/main" val="3488830171"/>
                    </a:ext>
                  </a:extLst>
                </a:gridCol>
                <a:gridCol w="1220331">
                  <a:extLst>
                    <a:ext uri="{9D8B030D-6E8A-4147-A177-3AD203B41FA5}">
                      <a16:colId xmlns:a16="http://schemas.microsoft.com/office/drawing/2014/main" val="4043387753"/>
                    </a:ext>
                  </a:extLst>
                </a:gridCol>
                <a:gridCol w="1220331">
                  <a:extLst>
                    <a:ext uri="{9D8B030D-6E8A-4147-A177-3AD203B41FA5}">
                      <a16:colId xmlns:a16="http://schemas.microsoft.com/office/drawing/2014/main" val="1948538464"/>
                    </a:ext>
                  </a:extLst>
                </a:gridCol>
                <a:gridCol w="1220331">
                  <a:extLst>
                    <a:ext uri="{9D8B030D-6E8A-4147-A177-3AD203B41FA5}">
                      <a16:colId xmlns:a16="http://schemas.microsoft.com/office/drawing/2014/main" val="1465911993"/>
                    </a:ext>
                  </a:extLst>
                </a:gridCol>
                <a:gridCol w="1220331">
                  <a:extLst>
                    <a:ext uri="{9D8B030D-6E8A-4147-A177-3AD203B41FA5}">
                      <a16:colId xmlns:a16="http://schemas.microsoft.com/office/drawing/2014/main" val="4074620825"/>
                    </a:ext>
                  </a:extLst>
                </a:gridCol>
                <a:gridCol w="1220331">
                  <a:extLst>
                    <a:ext uri="{9D8B030D-6E8A-4147-A177-3AD203B41FA5}">
                      <a16:colId xmlns:a16="http://schemas.microsoft.com/office/drawing/2014/main" val="3212464025"/>
                    </a:ext>
                  </a:extLst>
                </a:gridCol>
              </a:tblGrid>
              <a:tr h="415434">
                <a:tc>
                  <a:txBody>
                    <a:bodyPr/>
                    <a:lstStyle/>
                    <a:p>
                      <a:r>
                        <a:rPr lang="en-US" dirty="0"/>
                        <a:t>OPM Last Year</a:t>
                      </a:r>
                    </a:p>
                  </a:txBody>
                  <a:tcPr/>
                </a:tc>
                <a:tc>
                  <a:txBody>
                    <a:bodyPr/>
                    <a:lstStyle/>
                    <a:p>
                      <a:r>
                        <a:rPr lang="en-US" dirty="0"/>
                        <a:t>Profit Growth in 5Yrs</a:t>
                      </a:r>
                    </a:p>
                  </a:txBody>
                  <a:tcPr/>
                </a:tc>
                <a:tc>
                  <a:txBody>
                    <a:bodyPr/>
                    <a:lstStyle/>
                    <a:p>
                      <a:r>
                        <a:rPr lang="en-US" dirty="0"/>
                        <a:t>Sales Growth in 5Yrs</a:t>
                      </a:r>
                    </a:p>
                  </a:txBody>
                  <a:tcPr/>
                </a:tc>
                <a:tc>
                  <a:txBody>
                    <a:bodyPr/>
                    <a:lstStyle/>
                    <a:p>
                      <a:r>
                        <a:rPr lang="en-US" dirty="0"/>
                        <a:t>PEG</a:t>
                      </a:r>
                    </a:p>
                  </a:txBody>
                  <a:tcPr/>
                </a:tc>
                <a:tc>
                  <a:txBody>
                    <a:bodyPr/>
                    <a:lstStyle/>
                    <a:p>
                      <a:r>
                        <a:rPr lang="en-US" dirty="0"/>
                        <a:t>Industry P/E</a:t>
                      </a:r>
                    </a:p>
                  </a:txBody>
                  <a:tcPr/>
                </a:tc>
                <a:tc>
                  <a:txBody>
                    <a:bodyPr/>
                    <a:lstStyle/>
                    <a:p>
                      <a:r>
                        <a:rPr lang="en-US" dirty="0"/>
                        <a:t>Dividend Yield</a:t>
                      </a:r>
                    </a:p>
                  </a:txBody>
                  <a:tcPr/>
                </a:tc>
                <a:tc>
                  <a:txBody>
                    <a:bodyPr/>
                    <a:lstStyle/>
                    <a:p>
                      <a:r>
                        <a:rPr lang="en-US" dirty="0"/>
                        <a:t>Price to Book Value </a:t>
                      </a:r>
                    </a:p>
                  </a:txBody>
                  <a:tcPr/>
                </a:tc>
                <a:extLst>
                  <a:ext uri="{0D108BD9-81ED-4DB2-BD59-A6C34878D82A}">
                    <a16:rowId xmlns:a16="http://schemas.microsoft.com/office/drawing/2014/main" val="2145293613"/>
                  </a:ext>
                </a:extLst>
              </a:tr>
              <a:tr h="600485">
                <a:tc>
                  <a:txBody>
                    <a:bodyPr/>
                    <a:lstStyle/>
                    <a:p>
                      <a:r>
                        <a:rPr lang="en-US" dirty="0"/>
                        <a:t>31</a:t>
                      </a:r>
                    </a:p>
                  </a:txBody>
                  <a:tcPr/>
                </a:tc>
                <a:tc>
                  <a:txBody>
                    <a:bodyPr/>
                    <a:lstStyle/>
                    <a:p>
                      <a:r>
                        <a:rPr lang="en-US" dirty="0"/>
                        <a:t>25.9%</a:t>
                      </a:r>
                    </a:p>
                  </a:txBody>
                  <a:tcPr/>
                </a:tc>
                <a:tc>
                  <a:txBody>
                    <a:bodyPr/>
                    <a:lstStyle/>
                    <a:p>
                      <a:r>
                        <a:rPr lang="en-US" dirty="0"/>
                        <a:t>14.8%</a:t>
                      </a:r>
                    </a:p>
                  </a:txBody>
                  <a:tcPr/>
                </a:tc>
                <a:tc>
                  <a:txBody>
                    <a:bodyPr/>
                    <a:lstStyle/>
                    <a:p>
                      <a:r>
                        <a:rPr lang="en-US" dirty="0"/>
                        <a:t>2.25</a:t>
                      </a:r>
                    </a:p>
                  </a:txBody>
                  <a:tcPr/>
                </a:tc>
                <a:tc>
                  <a:txBody>
                    <a:bodyPr/>
                    <a:lstStyle/>
                    <a:p>
                      <a:r>
                        <a:rPr lang="en-US" dirty="0"/>
                        <a:t>32.7</a:t>
                      </a:r>
                    </a:p>
                  </a:txBody>
                  <a:tcPr/>
                </a:tc>
                <a:tc>
                  <a:txBody>
                    <a:bodyPr/>
                    <a:lstStyle/>
                    <a:p>
                      <a:r>
                        <a:rPr lang="en-US" dirty="0"/>
                        <a:t>0.64%</a:t>
                      </a:r>
                    </a:p>
                  </a:txBody>
                  <a:tcPr/>
                </a:tc>
                <a:tc>
                  <a:txBody>
                    <a:bodyPr/>
                    <a:lstStyle/>
                    <a:p>
                      <a:r>
                        <a:rPr lang="en-US" dirty="0"/>
                        <a:t>24.5</a:t>
                      </a:r>
                    </a:p>
                  </a:txBody>
                  <a:tcPr/>
                </a:tc>
                <a:extLst>
                  <a:ext uri="{0D108BD9-81ED-4DB2-BD59-A6C34878D82A}">
                    <a16:rowId xmlns:a16="http://schemas.microsoft.com/office/drawing/2014/main" val="660986422"/>
                  </a:ext>
                </a:extLst>
              </a:tr>
            </a:tbl>
          </a:graphicData>
        </a:graphic>
      </p:graphicFrame>
    </p:spTree>
    <p:extLst>
      <p:ext uri="{BB962C8B-B14F-4D97-AF65-F5344CB8AC3E}">
        <p14:creationId xmlns:p14="http://schemas.microsoft.com/office/powerpoint/2010/main" val="463303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349872" y="265428"/>
            <a:ext cx="4112954"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Company Financials</a:t>
            </a:r>
            <a:endParaRPr dirty="0"/>
          </a:p>
        </p:txBody>
      </p:sp>
      <p:pic>
        <p:nvPicPr>
          <p:cNvPr id="3" name="Picture 2">
            <a:extLst>
              <a:ext uri="{FF2B5EF4-FFF2-40B4-BE49-F238E27FC236}">
                <a16:creationId xmlns:a16="http://schemas.microsoft.com/office/drawing/2014/main" id="{DBA5908E-FF3F-AAEC-8683-7948D7B82EC0}"/>
              </a:ext>
            </a:extLst>
          </p:cNvPr>
          <p:cNvPicPr>
            <a:picLocks noChangeAspect="1"/>
          </p:cNvPicPr>
          <p:nvPr/>
        </p:nvPicPr>
        <p:blipFill>
          <a:blip r:embed="rId3"/>
          <a:stretch>
            <a:fillRect/>
          </a:stretch>
        </p:blipFill>
        <p:spPr>
          <a:xfrm>
            <a:off x="358882" y="809628"/>
            <a:ext cx="4445086" cy="4174264"/>
          </a:xfrm>
          <a:prstGeom prst="rect">
            <a:avLst/>
          </a:prstGeom>
        </p:spPr>
      </p:pic>
      <p:pic>
        <p:nvPicPr>
          <p:cNvPr id="6" name="Picture 5">
            <a:extLst>
              <a:ext uri="{FF2B5EF4-FFF2-40B4-BE49-F238E27FC236}">
                <a16:creationId xmlns:a16="http://schemas.microsoft.com/office/drawing/2014/main" id="{59B381F4-F80F-60B9-8C57-9F7761E2AD01}"/>
              </a:ext>
            </a:extLst>
          </p:cNvPr>
          <p:cNvPicPr>
            <a:picLocks noChangeAspect="1"/>
          </p:cNvPicPr>
          <p:nvPr/>
        </p:nvPicPr>
        <p:blipFill>
          <a:blip r:embed="rId4"/>
          <a:stretch>
            <a:fillRect/>
          </a:stretch>
        </p:blipFill>
        <p:spPr>
          <a:xfrm>
            <a:off x="4812978" y="809628"/>
            <a:ext cx="3972140" cy="4102443"/>
          </a:xfrm>
          <a:prstGeom prst="rect">
            <a:avLst/>
          </a:prstGeom>
        </p:spPr>
      </p:pic>
    </p:spTree>
    <p:extLst>
      <p:ext uri="{BB962C8B-B14F-4D97-AF65-F5344CB8AC3E}">
        <p14:creationId xmlns:p14="http://schemas.microsoft.com/office/powerpoint/2010/main" val="491784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349872" y="265428"/>
            <a:ext cx="4112954"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Shareholding Pattern</a:t>
            </a:r>
            <a:endParaRPr dirty="0"/>
          </a:p>
        </p:txBody>
      </p:sp>
      <p:pic>
        <p:nvPicPr>
          <p:cNvPr id="4" name="Picture 3">
            <a:extLst>
              <a:ext uri="{FF2B5EF4-FFF2-40B4-BE49-F238E27FC236}">
                <a16:creationId xmlns:a16="http://schemas.microsoft.com/office/drawing/2014/main" id="{2C40DF10-7541-DDB3-EC86-1EEE3D270EE1}"/>
              </a:ext>
            </a:extLst>
          </p:cNvPr>
          <p:cNvPicPr>
            <a:picLocks noChangeAspect="1"/>
          </p:cNvPicPr>
          <p:nvPr/>
        </p:nvPicPr>
        <p:blipFill rotWithShape="1">
          <a:blip r:embed="rId3"/>
          <a:srcRect t="3898"/>
          <a:stretch/>
        </p:blipFill>
        <p:spPr>
          <a:xfrm>
            <a:off x="1070918" y="881449"/>
            <a:ext cx="6870357" cy="4061254"/>
          </a:xfrm>
          <a:prstGeom prst="rect">
            <a:avLst/>
          </a:prstGeom>
        </p:spPr>
      </p:pic>
    </p:spTree>
    <p:extLst>
      <p:ext uri="{BB962C8B-B14F-4D97-AF65-F5344CB8AC3E}">
        <p14:creationId xmlns:p14="http://schemas.microsoft.com/office/powerpoint/2010/main" val="3555800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349872" y="265428"/>
            <a:ext cx="4112954"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Shareholding Pattern</a:t>
            </a:r>
            <a:endParaRPr dirty="0"/>
          </a:p>
        </p:txBody>
      </p:sp>
      <p:pic>
        <p:nvPicPr>
          <p:cNvPr id="7" name="Picture 6">
            <a:extLst>
              <a:ext uri="{FF2B5EF4-FFF2-40B4-BE49-F238E27FC236}">
                <a16:creationId xmlns:a16="http://schemas.microsoft.com/office/drawing/2014/main" id="{08AAA70F-D4E7-8E50-22C5-E872FCD7FD6C}"/>
              </a:ext>
            </a:extLst>
          </p:cNvPr>
          <p:cNvPicPr>
            <a:picLocks noChangeAspect="1"/>
          </p:cNvPicPr>
          <p:nvPr/>
        </p:nvPicPr>
        <p:blipFill rotWithShape="1">
          <a:blip r:embed="rId3"/>
          <a:srcRect t="2323"/>
          <a:stretch/>
        </p:blipFill>
        <p:spPr>
          <a:xfrm>
            <a:off x="1053438" y="809628"/>
            <a:ext cx="7255476" cy="4258625"/>
          </a:xfrm>
          <a:prstGeom prst="rect">
            <a:avLst/>
          </a:prstGeom>
        </p:spPr>
      </p:pic>
    </p:spTree>
    <p:extLst>
      <p:ext uri="{BB962C8B-B14F-4D97-AF65-F5344CB8AC3E}">
        <p14:creationId xmlns:p14="http://schemas.microsoft.com/office/powerpoint/2010/main" val="13982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349871" y="265428"/>
            <a:ext cx="4578589"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Investment Hypothesis</a:t>
            </a:r>
            <a:br>
              <a:rPr lang="en-US" dirty="0"/>
            </a:br>
            <a:endParaRPr lang="en-US" dirty="0"/>
          </a:p>
        </p:txBody>
      </p:sp>
      <p:sp>
        <p:nvSpPr>
          <p:cNvPr id="2" name="Subtitle 4">
            <a:extLst>
              <a:ext uri="{FF2B5EF4-FFF2-40B4-BE49-F238E27FC236}">
                <a16:creationId xmlns:a16="http://schemas.microsoft.com/office/drawing/2014/main" id="{FA79577C-1265-475E-E9EE-A42311B398F7}"/>
              </a:ext>
            </a:extLst>
          </p:cNvPr>
          <p:cNvSpPr txBox="1">
            <a:spLocks/>
          </p:cNvSpPr>
          <p:nvPr/>
        </p:nvSpPr>
        <p:spPr>
          <a:xfrm>
            <a:off x="459264" y="919162"/>
            <a:ext cx="2629967" cy="899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nSpc>
                <a:spcPct val="107000"/>
              </a:lnSpc>
              <a:spcAft>
                <a:spcPts val="800"/>
              </a:spcAft>
            </a:pPr>
            <a:r>
              <a:rPr lang="en-US" sz="1000" dirty="0">
                <a:effectLst/>
                <a:latin typeface="Lato" panose="020F0502020204030203" pitchFamily="34" charset="77"/>
                <a:ea typeface="Calibri" panose="020F0502020204030204" pitchFamily="34" charset="0"/>
                <a:cs typeface="Times New Roman" panose="02020603050405020304" pitchFamily="18" charset="0"/>
              </a:rPr>
              <a:t>The “Ayushman Bharat Digital Mission” , </a:t>
            </a:r>
            <a:r>
              <a:rPr lang="en-IN" sz="1000" dirty="0">
                <a:effectLst/>
                <a:latin typeface="Lato" panose="020F0502020204030203" pitchFamily="34" charset="77"/>
                <a:ea typeface="Calibri" panose="020F0502020204030204" pitchFamily="34" charset="0"/>
                <a:cs typeface="Times New Roman" panose="02020603050405020304" pitchFamily="18" charset="0"/>
              </a:rPr>
              <a:t>An open platform, for the National Digital Health Ecosystem will be rolled out. It will consist of digital registries of health providers and health facilities, unique health identity, consent framework, and universal access to health facilities. A revolutionary mission being carried out by the Government of India , provides huge impetus to the growth of the Healthcare industry in India</a:t>
            </a:r>
            <a:r>
              <a:rPr lang="en-IN" sz="1000" dirty="0">
                <a:effectLst/>
                <a:latin typeface="Lato" panose="020F0502020204030203" pitchFamily="34" charset="77"/>
              </a:rPr>
              <a:t> .</a:t>
            </a:r>
            <a:endParaRPr lang="en-US" sz="1000" dirty="0">
              <a:latin typeface="Lato" panose="020F0502020204030203" pitchFamily="34" charset="77"/>
            </a:endParaRPr>
          </a:p>
          <a:p>
            <a:endParaRPr lang="en-US" sz="1000" dirty="0">
              <a:latin typeface="Lato" panose="020F0502020204030203" pitchFamily="34" charset="77"/>
            </a:endParaRPr>
          </a:p>
        </p:txBody>
      </p:sp>
      <p:sp>
        <p:nvSpPr>
          <p:cNvPr id="4" name="Subtitle 4">
            <a:extLst>
              <a:ext uri="{FF2B5EF4-FFF2-40B4-BE49-F238E27FC236}">
                <a16:creationId xmlns:a16="http://schemas.microsoft.com/office/drawing/2014/main" id="{3A1F0C7B-27E2-ACF5-E260-F58C5E87599C}"/>
              </a:ext>
            </a:extLst>
          </p:cNvPr>
          <p:cNvSpPr txBox="1">
            <a:spLocks/>
          </p:cNvSpPr>
          <p:nvPr/>
        </p:nvSpPr>
        <p:spPr>
          <a:xfrm>
            <a:off x="6307810" y="914460"/>
            <a:ext cx="2781946" cy="14053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The automotive industry worldwide as well</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as in India, The crowd  is massively shifting </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Towards</a:t>
            </a:r>
            <a:r>
              <a:rPr lang="en-US" sz="1000" kern="100" dirty="0">
                <a:latin typeface="Lato" panose="020F0502020204030203" pitchFamily="34" charset="77"/>
                <a:ea typeface="Calibri" panose="020F0502020204030204" pitchFamily="34" charset="0"/>
                <a:cs typeface="Times New Roman" panose="02020603050405020304" pitchFamily="18" charset="0"/>
              </a:rPr>
              <a:t> </a:t>
            </a:r>
            <a:r>
              <a:rPr lang="en-US" sz="1000" kern="100" dirty="0">
                <a:effectLst/>
                <a:latin typeface="Lato" panose="020F0502020204030203" pitchFamily="34" charset="77"/>
                <a:ea typeface="Calibri" panose="020F0502020204030204" pitchFamily="34" charset="0"/>
                <a:cs typeface="Times New Roman" panose="02020603050405020304" pitchFamily="18" charset="0"/>
              </a:rPr>
              <a:t>EV’s as well as automated driving</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systems which favor the IT industry</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developing hi-tech VR solutions and ML/AI</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driven solutions applicable to the Electric</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Vehicles being manufactured in the market.</a:t>
            </a:r>
            <a:endParaRPr lang="en-IN" sz="10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000" dirty="0">
              <a:latin typeface="Lato" panose="020F0502020204030203" pitchFamily="34" charset="77"/>
            </a:endParaRPr>
          </a:p>
          <a:p>
            <a:endParaRPr lang="en-US" sz="1000" dirty="0">
              <a:latin typeface="Lato" panose="020F0502020204030203" pitchFamily="34" charset="77"/>
            </a:endParaRPr>
          </a:p>
        </p:txBody>
      </p:sp>
      <p:sp>
        <p:nvSpPr>
          <p:cNvPr id="5" name="Subtitle 4">
            <a:extLst>
              <a:ext uri="{FF2B5EF4-FFF2-40B4-BE49-F238E27FC236}">
                <a16:creationId xmlns:a16="http://schemas.microsoft.com/office/drawing/2014/main" id="{86DD38BD-9FCA-678B-0231-23ADA1698163}"/>
              </a:ext>
            </a:extLst>
          </p:cNvPr>
          <p:cNvSpPr txBox="1">
            <a:spLocks/>
          </p:cNvSpPr>
          <p:nvPr/>
        </p:nvSpPr>
        <p:spPr>
          <a:xfrm>
            <a:off x="6307810" y="2980671"/>
            <a:ext cx="2629967" cy="1172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Software giants like Google are planning</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on to invest </a:t>
            </a:r>
            <a:r>
              <a:rPr lang="en-US" sz="1000" kern="100" dirty="0" err="1">
                <a:effectLst/>
                <a:latin typeface="Lato" panose="020F0502020204030203" pitchFamily="34" charset="77"/>
                <a:ea typeface="Calibri" panose="020F0502020204030204" pitchFamily="34" charset="0"/>
                <a:cs typeface="Times New Roman" panose="02020603050405020304" pitchFamily="18" charset="0"/>
              </a:rPr>
              <a:t>upto</a:t>
            </a:r>
            <a:r>
              <a:rPr lang="en-US" sz="1000" kern="100" dirty="0">
                <a:effectLst/>
                <a:latin typeface="Lato" panose="020F0502020204030203" pitchFamily="34" charset="77"/>
                <a:ea typeface="Calibri" panose="020F0502020204030204" pitchFamily="34" charset="0"/>
                <a:cs typeface="Times New Roman" panose="02020603050405020304" pitchFamily="18" charset="0"/>
              </a:rPr>
              <a:t> $5 Billion which can</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prove to be a great opportunity for the</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company. They can get into collaboration</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with companies like google to help them</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with their ventures in India.</a:t>
            </a:r>
            <a:endParaRPr lang="en-IN" sz="10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000" dirty="0">
              <a:latin typeface="Lato" panose="020F0502020204030203" pitchFamily="34" charset="77"/>
            </a:endParaRPr>
          </a:p>
          <a:p>
            <a:endParaRPr lang="en-US" sz="1000" dirty="0">
              <a:latin typeface="Lato" panose="020F0502020204030203" pitchFamily="34" charset="77"/>
            </a:endParaRPr>
          </a:p>
        </p:txBody>
      </p:sp>
      <p:sp>
        <p:nvSpPr>
          <p:cNvPr id="8" name="Subtitle 4">
            <a:extLst>
              <a:ext uri="{FF2B5EF4-FFF2-40B4-BE49-F238E27FC236}">
                <a16:creationId xmlns:a16="http://schemas.microsoft.com/office/drawing/2014/main" id="{5CDB7F6D-AA8E-C72F-15B6-3F6DDD8F79F8}"/>
              </a:ext>
            </a:extLst>
          </p:cNvPr>
          <p:cNvSpPr txBox="1">
            <a:spLocks/>
          </p:cNvSpPr>
          <p:nvPr/>
        </p:nvSpPr>
        <p:spPr>
          <a:xfrm>
            <a:off x="349871" y="2980672"/>
            <a:ext cx="2629967" cy="1243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IN" sz="1000" kern="100" dirty="0">
                <a:effectLst/>
                <a:latin typeface="Lato" panose="020F0502020204030203" pitchFamily="34" charset="77"/>
                <a:ea typeface="Calibri" panose="020F0502020204030204" pitchFamily="34" charset="0"/>
                <a:cs typeface="Times New Roman" panose="02020603050405020304" pitchFamily="18" charset="0"/>
              </a:rPr>
              <a:t>A scheme for design-led manufacturing</a:t>
            </a:r>
          </a:p>
          <a:p>
            <a:r>
              <a:rPr lang="en-IN" sz="1000" kern="100" dirty="0">
                <a:effectLst/>
                <a:latin typeface="Lato" panose="020F0502020204030203" pitchFamily="34" charset="77"/>
                <a:ea typeface="Calibri" panose="020F0502020204030204" pitchFamily="34" charset="0"/>
                <a:cs typeface="Times New Roman" panose="02020603050405020304" pitchFamily="18" charset="0"/>
              </a:rPr>
              <a:t>Will</a:t>
            </a:r>
            <a:r>
              <a:rPr lang="en-IN" sz="1000" kern="100" dirty="0">
                <a:latin typeface="Lato" panose="020F0502020204030203" pitchFamily="34" charset="77"/>
                <a:ea typeface="Calibri" panose="020F0502020204030204" pitchFamily="34" charset="0"/>
                <a:cs typeface="Times New Roman" panose="02020603050405020304" pitchFamily="18" charset="0"/>
              </a:rPr>
              <a:t> </a:t>
            </a:r>
            <a:r>
              <a:rPr lang="en-IN" sz="1000" kern="100" dirty="0">
                <a:effectLst/>
                <a:latin typeface="Lato" panose="020F0502020204030203" pitchFamily="34" charset="77"/>
                <a:ea typeface="Calibri" panose="020F0502020204030204" pitchFamily="34" charset="0"/>
                <a:cs typeface="Times New Roman" panose="02020603050405020304" pitchFamily="18" charset="0"/>
              </a:rPr>
              <a:t>be launched to build a strong</a:t>
            </a:r>
          </a:p>
          <a:p>
            <a:r>
              <a:rPr lang="en-IN" sz="1000" kern="100" dirty="0">
                <a:effectLst/>
                <a:latin typeface="Lato" panose="020F0502020204030203" pitchFamily="34" charset="77"/>
                <a:ea typeface="Calibri" panose="020F0502020204030204" pitchFamily="34" charset="0"/>
                <a:cs typeface="Times New Roman" panose="02020603050405020304" pitchFamily="18" charset="0"/>
              </a:rPr>
              <a:t>ecosystem for 5G as part of the</a:t>
            </a:r>
          </a:p>
          <a:p>
            <a:r>
              <a:rPr lang="en-IN" sz="1000" kern="100" dirty="0">
                <a:effectLst/>
                <a:latin typeface="Lato" panose="020F0502020204030203" pitchFamily="34" charset="77"/>
                <a:ea typeface="Calibri" panose="020F0502020204030204" pitchFamily="34" charset="0"/>
                <a:cs typeface="Times New Roman" panose="02020603050405020304" pitchFamily="18" charset="0"/>
              </a:rPr>
              <a:t>Production Linked Incentive</a:t>
            </a:r>
          </a:p>
          <a:p>
            <a:r>
              <a:rPr lang="en-IN" sz="1000" kern="100" dirty="0">
                <a:effectLst/>
                <a:latin typeface="Lato" panose="020F0502020204030203" pitchFamily="34" charset="77"/>
                <a:ea typeface="Calibri" panose="020F0502020204030204" pitchFamily="34" charset="0"/>
                <a:cs typeface="Times New Roman" panose="02020603050405020304" pitchFamily="18" charset="0"/>
              </a:rPr>
              <a:t>Scheme, which will further grow the</a:t>
            </a:r>
          </a:p>
          <a:p>
            <a:r>
              <a:rPr lang="en-IN" sz="1000" kern="100" dirty="0">
                <a:effectLst/>
                <a:latin typeface="Lato" panose="020F0502020204030203" pitchFamily="34" charset="77"/>
                <a:ea typeface="Calibri" panose="020F0502020204030204" pitchFamily="34" charset="0"/>
                <a:cs typeface="Times New Roman" panose="02020603050405020304" pitchFamily="18" charset="0"/>
              </a:rPr>
              <a:t>Telecommunications sector in India</a:t>
            </a:r>
          </a:p>
          <a:p>
            <a:endParaRPr lang="en-US" sz="1000" dirty="0">
              <a:latin typeface="Lato" panose="020F0502020204030203" pitchFamily="34" charset="77"/>
            </a:endParaRPr>
          </a:p>
          <a:p>
            <a:endParaRPr lang="en-US" sz="1000" dirty="0">
              <a:latin typeface="Lato" panose="020F0502020204030203" pitchFamily="34" charset="77"/>
            </a:endParaRPr>
          </a:p>
        </p:txBody>
      </p:sp>
      <p:sp>
        <p:nvSpPr>
          <p:cNvPr id="9" name="Subtitle 4">
            <a:extLst>
              <a:ext uri="{FF2B5EF4-FFF2-40B4-BE49-F238E27FC236}">
                <a16:creationId xmlns:a16="http://schemas.microsoft.com/office/drawing/2014/main" id="{81AD9873-16F5-1624-46A7-30CC21C6B38E}"/>
              </a:ext>
            </a:extLst>
          </p:cNvPr>
          <p:cNvSpPr txBox="1">
            <a:spLocks/>
          </p:cNvSpPr>
          <p:nvPr/>
        </p:nvSpPr>
        <p:spPr>
          <a:xfrm>
            <a:off x="3534197" y="2980671"/>
            <a:ext cx="2629967" cy="12592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Huge tech giants like tesla envision India</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to be the next upcoming manufacturing</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hub in the semiconductor Industry after</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places like Taiwan etc. The could be a</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great opportunity for companies like Tata</a:t>
            </a:r>
          </a:p>
          <a:p>
            <a:r>
              <a:rPr lang="en-US" sz="1000" kern="100" dirty="0" err="1">
                <a:effectLst/>
                <a:latin typeface="Lato" panose="020F0502020204030203" pitchFamily="34" charset="77"/>
                <a:ea typeface="Calibri" panose="020F0502020204030204" pitchFamily="34" charset="0"/>
                <a:cs typeface="Times New Roman" panose="02020603050405020304" pitchFamily="18" charset="0"/>
              </a:rPr>
              <a:t>Elxsi</a:t>
            </a:r>
            <a:r>
              <a:rPr lang="en-US" sz="1000" kern="100" dirty="0">
                <a:effectLst/>
                <a:latin typeface="Lato" panose="020F0502020204030203" pitchFamily="34" charset="77"/>
                <a:ea typeface="Calibri" panose="020F0502020204030204" pitchFamily="34" charset="0"/>
                <a:cs typeface="Times New Roman" panose="02020603050405020304" pitchFamily="18" charset="0"/>
              </a:rPr>
              <a:t> which are a part of the</a:t>
            </a:r>
          </a:p>
          <a:p>
            <a:r>
              <a:rPr lang="en-US" sz="1000" kern="100" dirty="0">
                <a:effectLst/>
                <a:latin typeface="Lato" panose="020F0502020204030203" pitchFamily="34" charset="77"/>
                <a:ea typeface="Calibri" panose="020F0502020204030204" pitchFamily="34" charset="0"/>
                <a:cs typeface="Times New Roman" panose="02020603050405020304" pitchFamily="18" charset="0"/>
              </a:rPr>
              <a:t>Semiconductor Industry in India.</a:t>
            </a:r>
            <a:endParaRPr lang="en-IN" sz="10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000" dirty="0">
              <a:latin typeface="Lato" panose="020F0502020204030203" pitchFamily="34" charset="77"/>
            </a:endParaRPr>
          </a:p>
          <a:p>
            <a:endParaRPr lang="en-US" sz="1000" dirty="0">
              <a:latin typeface="Lato" panose="020F0502020204030203" pitchFamily="34" charset="77"/>
            </a:endParaRPr>
          </a:p>
        </p:txBody>
      </p:sp>
      <p:sp>
        <p:nvSpPr>
          <p:cNvPr id="10" name="Subtitle 4">
            <a:extLst>
              <a:ext uri="{FF2B5EF4-FFF2-40B4-BE49-F238E27FC236}">
                <a16:creationId xmlns:a16="http://schemas.microsoft.com/office/drawing/2014/main" id="{969CBA60-B2BC-004B-B218-75EE0AE99095}"/>
              </a:ext>
            </a:extLst>
          </p:cNvPr>
          <p:cNvSpPr txBox="1">
            <a:spLocks/>
          </p:cNvSpPr>
          <p:nvPr/>
        </p:nvSpPr>
        <p:spPr>
          <a:xfrm>
            <a:off x="3613476" y="903604"/>
            <a:ext cx="2629967" cy="899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nSpc>
                <a:spcPct val="107000"/>
              </a:lnSpc>
              <a:spcAft>
                <a:spcPts val="800"/>
              </a:spcAft>
            </a:pPr>
            <a:r>
              <a:rPr lang="en-US" sz="1000" dirty="0">
                <a:effectLst/>
                <a:latin typeface="Lato" panose="020F0502020204030203" pitchFamily="34" charset="77"/>
                <a:ea typeface="Calibri" panose="020F0502020204030204" pitchFamily="34" charset="0"/>
                <a:cs typeface="Times New Roman" panose="02020603050405020304" pitchFamily="18" charset="0"/>
              </a:rPr>
              <a:t>“</a:t>
            </a:r>
            <a:r>
              <a:rPr lang="en-IN" sz="1000" dirty="0">
                <a:effectLst/>
                <a:latin typeface="Lato" panose="020F0502020204030203" pitchFamily="34" charset="77"/>
                <a:ea typeface="Calibri" panose="020F0502020204030204" pitchFamily="34" charset="0"/>
                <a:cs typeface="Times New Roman" panose="02020603050405020304" pitchFamily="18" charset="0"/>
              </a:rPr>
              <a:t>The contracts for laying optical fibre in all villages, including remote areas, will be awarded under the </a:t>
            </a:r>
            <a:r>
              <a:rPr lang="en-IN" sz="1000" dirty="0" err="1">
                <a:effectLst/>
                <a:latin typeface="Lato" panose="020F0502020204030203" pitchFamily="34" charset="77"/>
                <a:ea typeface="Calibri" panose="020F0502020204030204" pitchFamily="34" charset="0"/>
                <a:cs typeface="Times New Roman" panose="02020603050405020304" pitchFamily="18" charset="0"/>
              </a:rPr>
              <a:t>Bharatnet</a:t>
            </a:r>
            <a:r>
              <a:rPr lang="en-IN" sz="1000" dirty="0">
                <a:effectLst/>
                <a:latin typeface="Lato" panose="020F0502020204030203" pitchFamily="34" charset="77"/>
                <a:ea typeface="Calibri" panose="020F0502020204030204" pitchFamily="34" charset="0"/>
                <a:cs typeface="Times New Roman" panose="02020603050405020304" pitchFamily="18" charset="0"/>
              </a:rPr>
              <a:t> project through PPP in 2022- 23. Completion is expected in 2025. Measures will be taken to enable better and more efficient use of the optical fibre.”, As quoted in the Budget allocated by the GOI in 2023 , shows the further growth plans for the existing telecommunications industry in India</a:t>
            </a:r>
            <a:r>
              <a:rPr lang="en-IN" sz="1000" dirty="0">
                <a:effectLst/>
                <a:latin typeface="Lato" panose="020F0502020204030203" pitchFamily="34" charset="77"/>
              </a:rPr>
              <a:t> </a:t>
            </a:r>
            <a:endParaRPr lang="en-US" sz="1000" dirty="0">
              <a:latin typeface="Lato" panose="020F0502020204030203" pitchFamily="34" charset="77"/>
            </a:endParaRPr>
          </a:p>
          <a:p>
            <a:endParaRPr lang="en-US" sz="1000" dirty="0">
              <a:latin typeface="Lato" panose="020F0502020204030203" pitchFamily="34" charset="77"/>
            </a:endParaRPr>
          </a:p>
        </p:txBody>
      </p:sp>
      <p:sp>
        <p:nvSpPr>
          <p:cNvPr id="11" name="Oval 10">
            <a:extLst>
              <a:ext uri="{FF2B5EF4-FFF2-40B4-BE49-F238E27FC236}">
                <a16:creationId xmlns:a16="http://schemas.microsoft.com/office/drawing/2014/main" id="{41561FEF-9FC2-41FC-324B-BEF529768233}"/>
              </a:ext>
            </a:extLst>
          </p:cNvPr>
          <p:cNvSpPr/>
          <p:nvPr/>
        </p:nvSpPr>
        <p:spPr>
          <a:xfrm>
            <a:off x="350375" y="1209198"/>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4030714D-F307-859E-A910-7F3FBAF0C4AF}"/>
              </a:ext>
            </a:extLst>
          </p:cNvPr>
          <p:cNvSpPr/>
          <p:nvPr/>
        </p:nvSpPr>
        <p:spPr>
          <a:xfrm>
            <a:off x="3524433" y="1120155"/>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3" name="Oval 12">
            <a:extLst>
              <a:ext uri="{FF2B5EF4-FFF2-40B4-BE49-F238E27FC236}">
                <a16:creationId xmlns:a16="http://schemas.microsoft.com/office/drawing/2014/main" id="{6EBC7955-2684-D1A2-C03B-B423834281FE}"/>
              </a:ext>
            </a:extLst>
          </p:cNvPr>
          <p:cNvSpPr/>
          <p:nvPr/>
        </p:nvSpPr>
        <p:spPr>
          <a:xfrm>
            <a:off x="349871" y="3254058"/>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4" name="Oval 13">
            <a:extLst>
              <a:ext uri="{FF2B5EF4-FFF2-40B4-BE49-F238E27FC236}">
                <a16:creationId xmlns:a16="http://schemas.microsoft.com/office/drawing/2014/main" id="{9365AD30-7F59-BA51-DDEC-EABC62D71F50}"/>
              </a:ext>
            </a:extLst>
          </p:cNvPr>
          <p:cNvSpPr/>
          <p:nvPr/>
        </p:nvSpPr>
        <p:spPr>
          <a:xfrm>
            <a:off x="3489675" y="3254058"/>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5" name="Oval 14">
            <a:extLst>
              <a:ext uri="{FF2B5EF4-FFF2-40B4-BE49-F238E27FC236}">
                <a16:creationId xmlns:a16="http://schemas.microsoft.com/office/drawing/2014/main" id="{FD689C8E-A0D9-4753-35DE-CD317825EF56}"/>
              </a:ext>
            </a:extLst>
          </p:cNvPr>
          <p:cNvSpPr/>
          <p:nvPr/>
        </p:nvSpPr>
        <p:spPr>
          <a:xfrm>
            <a:off x="6307810" y="1171646"/>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0F1127CA-CE0C-8F5D-F32F-70D580AFBC6C}"/>
              </a:ext>
            </a:extLst>
          </p:cNvPr>
          <p:cNvSpPr/>
          <p:nvPr/>
        </p:nvSpPr>
        <p:spPr>
          <a:xfrm>
            <a:off x="6307810" y="3209537"/>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750716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8" name="Subtitle 4">
            <a:extLst>
              <a:ext uri="{FF2B5EF4-FFF2-40B4-BE49-F238E27FC236}">
                <a16:creationId xmlns:a16="http://schemas.microsoft.com/office/drawing/2014/main" id="{5CDB7F6D-AA8E-C72F-15B6-3F6DDD8F79F8}"/>
              </a:ext>
            </a:extLst>
          </p:cNvPr>
          <p:cNvSpPr txBox="1">
            <a:spLocks/>
          </p:cNvSpPr>
          <p:nvPr/>
        </p:nvSpPr>
        <p:spPr>
          <a:xfrm>
            <a:off x="3257017" y="1519725"/>
            <a:ext cx="2629967" cy="22768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Tata </a:t>
            </a:r>
            <a:r>
              <a:rPr lang="en-US" sz="1100" kern="100" dirty="0" err="1">
                <a:effectLst/>
                <a:latin typeface="Lato" panose="020F0502020204030203" pitchFamily="34" charset="77"/>
                <a:ea typeface="Calibri" panose="020F0502020204030204" pitchFamily="34" charset="0"/>
                <a:cs typeface="Times New Roman" panose="02020603050405020304" pitchFamily="18" charset="0"/>
              </a:rPr>
              <a:t>Elxsi</a:t>
            </a:r>
            <a:r>
              <a:rPr lang="en-US" sz="1100" kern="100" dirty="0">
                <a:effectLst/>
                <a:latin typeface="Lato" panose="020F0502020204030203" pitchFamily="34" charset="77"/>
                <a:ea typeface="Calibri" panose="020F0502020204030204" pitchFamily="34" charset="0"/>
                <a:cs typeface="Times New Roman" panose="02020603050405020304" pitchFamily="18" charset="0"/>
              </a:rPr>
              <a:t> is one of its kind company</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which has a profitable semiconductor</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division operating in the Indian</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Semiconductor Market. The ongoing</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Geo-Political tensions have affected</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semiconductor industries all over</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world with India being no</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exception. This  has significantly</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affected the revenue of the</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semiconductor division of the</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company.</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100" dirty="0">
              <a:latin typeface="Lato" panose="020F0502020204030203" pitchFamily="34" charset="77"/>
            </a:endParaRPr>
          </a:p>
        </p:txBody>
      </p:sp>
      <p:sp>
        <p:nvSpPr>
          <p:cNvPr id="574" name="Google Shape;574;p52"/>
          <p:cNvSpPr txBox="1">
            <a:spLocks noGrp="1"/>
          </p:cNvSpPr>
          <p:nvPr>
            <p:ph type="title"/>
          </p:nvPr>
        </p:nvSpPr>
        <p:spPr>
          <a:xfrm>
            <a:off x="349871" y="265428"/>
            <a:ext cx="4578589"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Risks and Concerns</a:t>
            </a:r>
            <a:br>
              <a:rPr lang="en-US" dirty="0"/>
            </a:br>
            <a:endParaRPr lang="en-US" dirty="0"/>
          </a:p>
        </p:txBody>
      </p:sp>
      <p:sp>
        <p:nvSpPr>
          <p:cNvPr id="4" name="Subtitle 4">
            <a:extLst>
              <a:ext uri="{FF2B5EF4-FFF2-40B4-BE49-F238E27FC236}">
                <a16:creationId xmlns:a16="http://schemas.microsoft.com/office/drawing/2014/main" id="{3A1F0C7B-27E2-ACF5-E260-F58C5E87599C}"/>
              </a:ext>
            </a:extLst>
          </p:cNvPr>
          <p:cNvSpPr txBox="1">
            <a:spLocks/>
          </p:cNvSpPr>
          <p:nvPr/>
        </p:nvSpPr>
        <p:spPr>
          <a:xfrm>
            <a:off x="6307810" y="1103710"/>
            <a:ext cx="2781946" cy="832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The company also risks from Inflation</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which can increase its expenses and</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operating revenues etc.</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100" dirty="0">
              <a:latin typeface="Lato" panose="020F0502020204030203" pitchFamily="34" charset="77"/>
            </a:endParaRPr>
          </a:p>
          <a:p>
            <a:endParaRPr lang="en-US" sz="1100" dirty="0">
              <a:latin typeface="Lato" panose="020F0502020204030203" pitchFamily="34" charset="77"/>
            </a:endParaRPr>
          </a:p>
        </p:txBody>
      </p:sp>
      <p:sp>
        <p:nvSpPr>
          <p:cNvPr id="9" name="Subtitle 4">
            <a:extLst>
              <a:ext uri="{FF2B5EF4-FFF2-40B4-BE49-F238E27FC236}">
                <a16:creationId xmlns:a16="http://schemas.microsoft.com/office/drawing/2014/main" id="{81AD9873-16F5-1624-46A7-30CC21C6B38E}"/>
              </a:ext>
            </a:extLst>
          </p:cNvPr>
          <p:cNvSpPr txBox="1">
            <a:spLocks/>
          </p:cNvSpPr>
          <p:nvPr/>
        </p:nvSpPr>
        <p:spPr>
          <a:xfrm>
            <a:off x="6164162" y="3205202"/>
            <a:ext cx="2629967" cy="12592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Being in the domain of technology, the</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Company faces cyber security risks</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from any possible source in the world.</a:t>
            </a:r>
          </a:p>
          <a:p>
            <a:endParaRPr lang="en-US" sz="1100" dirty="0">
              <a:latin typeface="Lato" panose="020F0502020204030203" pitchFamily="34" charset="77"/>
            </a:endParaRPr>
          </a:p>
          <a:p>
            <a:endParaRPr lang="en-US" sz="1100" dirty="0">
              <a:latin typeface="Lato" panose="020F0502020204030203" pitchFamily="34" charset="77"/>
            </a:endParaRPr>
          </a:p>
        </p:txBody>
      </p:sp>
      <p:sp>
        <p:nvSpPr>
          <p:cNvPr id="2" name="Subtitle 4">
            <a:extLst>
              <a:ext uri="{FF2B5EF4-FFF2-40B4-BE49-F238E27FC236}">
                <a16:creationId xmlns:a16="http://schemas.microsoft.com/office/drawing/2014/main" id="{FA79577C-1265-475E-E9EE-A42311B398F7}"/>
              </a:ext>
            </a:extLst>
          </p:cNvPr>
          <p:cNvSpPr txBox="1">
            <a:spLocks/>
          </p:cNvSpPr>
          <p:nvPr/>
        </p:nvSpPr>
        <p:spPr>
          <a:xfrm>
            <a:off x="438914" y="1132417"/>
            <a:ext cx="2829226" cy="899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100" dirty="0">
                <a:effectLst/>
                <a:latin typeface="Lato" panose="020F0502020204030203" pitchFamily="34" charset="77"/>
                <a:ea typeface="Calibri" panose="020F0502020204030204" pitchFamily="34" charset="0"/>
                <a:cs typeface="Times New Roman" panose="02020603050405020304" pitchFamily="18" charset="0"/>
              </a:rPr>
              <a:t>The company operates at a PEG ratio</a:t>
            </a:r>
          </a:p>
          <a:p>
            <a:r>
              <a:rPr lang="en-US" sz="1100" dirty="0">
                <a:effectLst/>
                <a:latin typeface="Lato" panose="020F0502020204030203" pitchFamily="34" charset="77"/>
                <a:ea typeface="Calibri" panose="020F0502020204030204" pitchFamily="34" charset="0"/>
                <a:cs typeface="Times New Roman" panose="02020603050405020304" pitchFamily="18" charset="0"/>
              </a:rPr>
              <a:t>of 2.25 .Generally a PEG ratio&gt;1means</a:t>
            </a:r>
          </a:p>
          <a:p>
            <a:r>
              <a:rPr lang="en-US" sz="1100" dirty="0">
                <a:effectLst/>
                <a:latin typeface="Lato" panose="020F0502020204030203" pitchFamily="34" charset="77"/>
                <a:ea typeface="Calibri" panose="020F0502020204030204" pitchFamily="34" charset="0"/>
                <a:cs typeface="Times New Roman" panose="02020603050405020304" pitchFamily="18" charset="0"/>
              </a:rPr>
              <a:t>that the stock is overvalued</a:t>
            </a:r>
            <a:r>
              <a:rPr lang="en-IN" sz="1100" dirty="0">
                <a:effectLst/>
                <a:latin typeface="Lato" panose="020F0502020204030203" pitchFamily="34" charset="77"/>
              </a:rPr>
              <a:t> </a:t>
            </a:r>
            <a:endParaRPr lang="en-US" sz="1100" dirty="0">
              <a:latin typeface="Lato" panose="020F0502020204030203" pitchFamily="34" charset="77"/>
            </a:endParaRPr>
          </a:p>
        </p:txBody>
      </p:sp>
      <p:sp>
        <p:nvSpPr>
          <p:cNvPr id="10" name="Subtitle 4">
            <a:extLst>
              <a:ext uri="{FF2B5EF4-FFF2-40B4-BE49-F238E27FC236}">
                <a16:creationId xmlns:a16="http://schemas.microsoft.com/office/drawing/2014/main" id="{969CBA60-B2BC-004B-B218-75EE0AE99095}"/>
              </a:ext>
            </a:extLst>
          </p:cNvPr>
          <p:cNvSpPr txBox="1">
            <a:spLocks/>
          </p:cNvSpPr>
          <p:nvPr/>
        </p:nvSpPr>
        <p:spPr>
          <a:xfrm>
            <a:off x="582562" y="3065617"/>
            <a:ext cx="2629967" cy="899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nSpc>
                <a:spcPct val="107000"/>
              </a:lnSpc>
              <a:spcAft>
                <a:spcPts val="800"/>
              </a:spcAft>
            </a:pPr>
            <a:r>
              <a:rPr lang="en-US" sz="1100" dirty="0">
                <a:effectLst/>
                <a:latin typeface="Lato" panose="020F0502020204030203" pitchFamily="34" charset="77"/>
                <a:ea typeface="Calibri" panose="020F0502020204030204" pitchFamily="34" charset="0"/>
                <a:cs typeface="Times New Roman" panose="02020603050405020304" pitchFamily="18" charset="0"/>
              </a:rPr>
              <a:t>“</a:t>
            </a:r>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company’s 42.2% of revenue comes from The United States of America. The company is always at currency risk’s about rupee devaluating and its adverse consequences.</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pPr marL="0" indent="0">
              <a:lnSpc>
                <a:spcPct val="107000"/>
              </a:lnSpc>
              <a:spcAft>
                <a:spcPts val="800"/>
              </a:spcAft>
            </a:pPr>
            <a:endParaRPr lang="en-US" sz="1100" dirty="0">
              <a:latin typeface="Lato" panose="020F0502020204030203" pitchFamily="34" charset="77"/>
            </a:endParaRPr>
          </a:p>
          <a:p>
            <a:endParaRPr lang="en-US" sz="1100" dirty="0">
              <a:latin typeface="Lato" panose="020F0502020204030203" pitchFamily="34" charset="77"/>
            </a:endParaRPr>
          </a:p>
        </p:txBody>
      </p:sp>
      <p:sp>
        <p:nvSpPr>
          <p:cNvPr id="11" name="Oval 10">
            <a:extLst>
              <a:ext uri="{FF2B5EF4-FFF2-40B4-BE49-F238E27FC236}">
                <a16:creationId xmlns:a16="http://schemas.microsoft.com/office/drawing/2014/main" id="{41561FEF-9FC2-41FC-324B-BEF529768233}"/>
              </a:ext>
            </a:extLst>
          </p:cNvPr>
          <p:cNvSpPr/>
          <p:nvPr/>
        </p:nvSpPr>
        <p:spPr>
          <a:xfrm>
            <a:off x="385585" y="1337911"/>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4030714D-F307-859E-A910-7F3FBAF0C4AF}"/>
              </a:ext>
            </a:extLst>
          </p:cNvPr>
          <p:cNvSpPr/>
          <p:nvPr/>
        </p:nvSpPr>
        <p:spPr>
          <a:xfrm>
            <a:off x="3268140" y="1848579"/>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3" name="Oval 12">
            <a:extLst>
              <a:ext uri="{FF2B5EF4-FFF2-40B4-BE49-F238E27FC236}">
                <a16:creationId xmlns:a16="http://schemas.microsoft.com/office/drawing/2014/main" id="{6EBC7955-2684-D1A2-C03B-B423834281FE}"/>
              </a:ext>
            </a:extLst>
          </p:cNvPr>
          <p:cNvSpPr/>
          <p:nvPr/>
        </p:nvSpPr>
        <p:spPr>
          <a:xfrm>
            <a:off x="416625" y="3205202"/>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5" name="Oval 14">
            <a:extLst>
              <a:ext uri="{FF2B5EF4-FFF2-40B4-BE49-F238E27FC236}">
                <a16:creationId xmlns:a16="http://schemas.microsoft.com/office/drawing/2014/main" id="{FD689C8E-A0D9-4753-35DE-CD317825EF56}"/>
              </a:ext>
            </a:extLst>
          </p:cNvPr>
          <p:cNvSpPr/>
          <p:nvPr/>
        </p:nvSpPr>
        <p:spPr>
          <a:xfrm>
            <a:off x="6307810" y="1314070"/>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0F1127CA-CE0C-8F5D-F32F-70D580AFBC6C}"/>
              </a:ext>
            </a:extLst>
          </p:cNvPr>
          <p:cNvSpPr/>
          <p:nvPr/>
        </p:nvSpPr>
        <p:spPr>
          <a:xfrm>
            <a:off x="6218767" y="3420534"/>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1118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8" name="Subtitle 4">
            <a:extLst>
              <a:ext uri="{FF2B5EF4-FFF2-40B4-BE49-F238E27FC236}">
                <a16:creationId xmlns:a16="http://schemas.microsoft.com/office/drawing/2014/main" id="{5CDB7F6D-AA8E-C72F-15B6-3F6DDD8F79F8}"/>
              </a:ext>
            </a:extLst>
          </p:cNvPr>
          <p:cNvSpPr txBox="1">
            <a:spLocks/>
          </p:cNvSpPr>
          <p:nvPr/>
        </p:nvSpPr>
        <p:spPr>
          <a:xfrm>
            <a:off x="6339425" y="962661"/>
            <a:ext cx="2254352" cy="17343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IN" sz="1000" dirty="0">
                <a:effectLst/>
                <a:latin typeface="Calibri" panose="020F0502020204030204" pitchFamily="34" charset="0"/>
                <a:ea typeface="Calibri" panose="020F0502020204030204" pitchFamily="34" charset="0"/>
                <a:cs typeface="Times New Roman" panose="02020603050405020304" pitchFamily="18" charset="0"/>
              </a:rPr>
              <a:t>The company have designed</a:t>
            </a:r>
          </a:p>
          <a:p>
            <a:r>
              <a:rPr lang="en-IN" sz="1000" dirty="0">
                <a:effectLst/>
                <a:latin typeface="Calibri" panose="020F0502020204030204" pitchFamily="34" charset="0"/>
                <a:ea typeface="Calibri" panose="020F0502020204030204" pitchFamily="34" charset="0"/>
                <a:cs typeface="Times New Roman" panose="02020603050405020304" pitchFamily="18" charset="0"/>
              </a:rPr>
              <a:t>many programs to contribute to</a:t>
            </a:r>
          </a:p>
          <a:p>
            <a:r>
              <a:rPr lang="en-IN" sz="1000" dirty="0">
                <a:effectLst/>
                <a:latin typeface="Calibri" panose="020F0502020204030204" pitchFamily="34" charset="0"/>
                <a:ea typeface="Calibri" panose="020F0502020204030204" pitchFamily="34" charset="0"/>
                <a:cs typeface="Times New Roman" panose="02020603050405020304" pitchFamily="18" charset="0"/>
              </a:rPr>
              <a:t>the society and also help its</a:t>
            </a:r>
          </a:p>
          <a:p>
            <a:r>
              <a:rPr lang="en-IN" sz="1000" dirty="0">
                <a:effectLst/>
                <a:latin typeface="Calibri" panose="020F0502020204030204" pitchFamily="34" charset="0"/>
                <a:ea typeface="Calibri" panose="020F0502020204030204" pitchFamily="34" charset="0"/>
                <a:cs typeface="Times New Roman" panose="02020603050405020304" pitchFamily="18" charset="0"/>
              </a:rPr>
              <a:t>employees in various stuff. </a:t>
            </a:r>
            <a:endParaRPr lang="en-IN" sz="1000" dirty="0">
              <a:effectLst/>
              <a:latin typeface="Lato" panose="020F0502020204030203" pitchFamily="34" charset="77"/>
              <a:ea typeface="Calibri" panose="020F0502020204030204" pitchFamily="34" charset="0"/>
              <a:cs typeface="Times New Roman" panose="02020603050405020304" pitchFamily="18" charset="0"/>
            </a:endParaRPr>
          </a:p>
          <a:p>
            <a:endParaRPr lang="en-IN" sz="1000" dirty="0">
              <a:latin typeface="Lato" panose="020F0502020204030203" pitchFamily="34" charset="77"/>
              <a:ea typeface="Calibri" panose="020F0502020204030204" pitchFamily="34" charset="0"/>
              <a:cs typeface="Times New Roman" panose="02020603050405020304" pitchFamily="18" charset="0"/>
            </a:endParaRPr>
          </a:p>
          <a:p>
            <a:pPr>
              <a:buFont typeface="Arial" panose="020B0604020202020204" pitchFamily="34" charset="0"/>
              <a:buChar char="•"/>
            </a:pPr>
            <a:r>
              <a:rPr lang="en-IN" sz="1000" dirty="0">
                <a:effectLst/>
                <a:latin typeface="Lato" panose="020F0502020204030203" pitchFamily="34" charset="77"/>
                <a:ea typeface="Calibri" panose="020F0502020204030204" pitchFamily="34" charset="0"/>
                <a:cs typeface="Times New Roman" panose="02020603050405020304" pitchFamily="18" charset="0"/>
              </a:rPr>
              <a:t>Shiksha</a:t>
            </a:r>
          </a:p>
          <a:p>
            <a:pPr>
              <a:buFont typeface="Arial" panose="020B0604020202020204" pitchFamily="34" charset="0"/>
              <a:buChar char="•"/>
            </a:pPr>
            <a:r>
              <a:rPr lang="en-IN" sz="1000" dirty="0" err="1">
                <a:effectLst/>
                <a:latin typeface="Lato" panose="020F0502020204030203" pitchFamily="34" charset="77"/>
                <a:ea typeface="Calibri" panose="020F0502020204030204" pitchFamily="34" charset="0"/>
                <a:cs typeface="Times New Roman" panose="02020603050405020304" pitchFamily="18" charset="0"/>
              </a:rPr>
              <a:t>Niramay</a:t>
            </a:r>
            <a:endParaRPr lang="en-IN" sz="1000" dirty="0">
              <a:effectLst/>
              <a:latin typeface="Lato" panose="020F0502020204030203" pitchFamily="34" charset="77"/>
              <a:ea typeface="Calibri" panose="020F0502020204030204" pitchFamily="34" charset="0"/>
              <a:cs typeface="Times New Roman" panose="02020603050405020304" pitchFamily="18" charset="0"/>
            </a:endParaRPr>
          </a:p>
          <a:p>
            <a:pPr>
              <a:buFont typeface="Arial" panose="020B0604020202020204" pitchFamily="34" charset="0"/>
              <a:buChar char="•"/>
            </a:pPr>
            <a:r>
              <a:rPr lang="en-IN" sz="1000" dirty="0" err="1">
                <a:effectLst/>
                <a:latin typeface="Lato" panose="020F0502020204030203" pitchFamily="34" charset="77"/>
                <a:ea typeface="Calibri" panose="020F0502020204030204" pitchFamily="34" charset="0"/>
                <a:cs typeface="Times New Roman" panose="02020603050405020304" pitchFamily="18" charset="0"/>
              </a:rPr>
              <a:t>Sanjeevani</a:t>
            </a:r>
            <a:r>
              <a:rPr lang="en-IN" sz="1000" dirty="0">
                <a:effectLst/>
                <a:latin typeface="Lato" panose="020F0502020204030203" pitchFamily="34" charset="77"/>
                <a:ea typeface="Calibri" panose="020F0502020204030204" pitchFamily="34" charset="0"/>
                <a:cs typeface="Times New Roman" panose="02020603050405020304" pitchFamily="18" charset="0"/>
              </a:rPr>
              <a:t> </a:t>
            </a:r>
          </a:p>
          <a:p>
            <a:pPr>
              <a:buFont typeface="Arial" panose="020B0604020202020204" pitchFamily="34" charset="0"/>
              <a:buChar char="•"/>
            </a:pPr>
            <a:r>
              <a:rPr lang="en-IN" sz="1000" dirty="0">
                <a:effectLst/>
                <a:latin typeface="Lato" panose="020F0502020204030203" pitchFamily="34" charset="77"/>
                <a:ea typeface="Calibri" panose="020F0502020204030204" pitchFamily="34" charset="0"/>
                <a:cs typeface="Times New Roman" panose="02020603050405020304" pitchFamily="18" charset="0"/>
              </a:rPr>
              <a:t>Employee Health Platform</a:t>
            </a:r>
          </a:p>
          <a:p>
            <a:pPr>
              <a:buFont typeface="Arial" panose="020B0604020202020204" pitchFamily="34" charset="0"/>
              <a:buChar char="•"/>
            </a:pPr>
            <a:r>
              <a:rPr lang="en-IN" sz="1000" dirty="0">
                <a:effectLst/>
                <a:latin typeface="Lato" panose="020F0502020204030203" pitchFamily="34" charset="77"/>
                <a:ea typeface="Calibri" panose="020F0502020204030204" pitchFamily="34" charset="0"/>
                <a:cs typeface="Times New Roman" panose="02020603050405020304" pitchFamily="18" charset="0"/>
              </a:rPr>
              <a:t>1to1 Help.</a:t>
            </a:r>
            <a:endParaRPr lang="en-US" sz="1000" dirty="0">
              <a:latin typeface="Lato" panose="020F0502020204030203" pitchFamily="34" charset="77"/>
            </a:endParaRPr>
          </a:p>
        </p:txBody>
      </p:sp>
      <p:sp>
        <p:nvSpPr>
          <p:cNvPr id="574" name="Google Shape;574;p52"/>
          <p:cNvSpPr txBox="1">
            <a:spLocks noGrp="1"/>
          </p:cNvSpPr>
          <p:nvPr>
            <p:ph type="title"/>
          </p:nvPr>
        </p:nvSpPr>
        <p:spPr>
          <a:xfrm>
            <a:off x="140155" y="139713"/>
            <a:ext cx="4578589"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ESG Analysis</a:t>
            </a:r>
          </a:p>
        </p:txBody>
      </p:sp>
      <p:sp>
        <p:nvSpPr>
          <p:cNvPr id="4" name="Subtitle 4">
            <a:extLst>
              <a:ext uri="{FF2B5EF4-FFF2-40B4-BE49-F238E27FC236}">
                <a16:creationId xmlns:a16="http://schemas.microsoft.com/office/drawing/2014/main" id="{3A1F0C7B-27E2-ACF5-E260-F58C5E87599C}"/>
              </a:ext>
            </a:extLst>
          </p:cNvPr>
          <p:cNvSpPr txBox="1">
            <a:spLocks/>
          </p:cNvSpPr>
          <p:nvPr/>
        </p:nvSpPr>
        <p:spPr>
          <a:xfrm>
            <a:off x="6335232" y="723203"/>
            <a:ext cx="734431" cy="3532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100" kern="100" dirty="0">
                <a:latin typeface="Lato" panose="020F0502020204030203" pitchFamily="34" charset="77"/>
                <a:ea typeface="Calibri" panose="020F0502020204030204" pitchFamily="34" charset="0"/>
                <a:cs typeface="Times New Roman" panose="02020603050405020304" pitchFamily="18" charset="0"/>
              </a:rPr>
              <a:t>Social</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100" dirty="0">
              <a:latin typeface="Lato" panose="020F0502020204030203" pitchFamily="34" charset="77"/>
            </a:endParaRPr>
          </a:p>
        </p:txBody>
      </p:sp>
      <p:sp>
        <p:nvSpPr>
          <p:cNvPr id="9" name="Subtitle 4">
            <a:extLst>
              <a:ext uri="{FF2B5EF4-FFF2-40B4-BE49-F238E27FC236}">
                <a16:creationId xmlns:a16="http://schemas.microsoft.com/office/drawing/2014/main" id="{81AD9873-16F5-1624-46A7-30CC21C6B38E}"/>
              </a:ext>
            </a:extLst>
          </p:cNvPr>
          <p:cNvSpPr txBox="1">
            <a:spLocks/>
          </p:cNvSpPr>
          <p:nvPr/>
        </p:nvSpPr>
        <p:spPr>
          <a:xfrm>
            <a:off x="3256858" y="711801"/>
            <a:ext cx="1178505" cy="3043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100" dirty="0">
                <a:latin typeface="Lato" panose="020F0502020204030203" pitchFamily="34" charset="77"/>
              </a:rPr>
              <a:t>Governance</a:t>
            </a:r>
          </a:p>
          <a:p>
            <a:endParaRPr lang="en-US" sz="1100" dirty="0">
              <a:latin typeface="Lato" panose="020F0502020204030203" pitchFamily="34" charset="77"/>
            </a:endParaRPr>
          </a:p>
        </p:txBody>
      </p:sp>
      <p:sp>
        <p:nvSpPr>
          <p:cNvPr id="2" name="Subtitle 4">
            <a:extLst>
              <a:ext uri="{FF2B5EF4-FFF2-40B4-BE49-F238E27FC236}">
                <a16:creationId xmlns:a16="http://schemas.microsoft.com/office/drawing/2014/main" id="{FA79577C-1265-475E-E9EE-A42311B398F7}"/>
              </a:ext>
            </a:extLst>
          </p:cNvPr>
          <p:cNvSpPr txBox="1">
            <a:spLocks/>
          </p:cNvSpPr>
          <p:nvPr/>
        </p:nvSpPr>
        <p:spPr>
          <a:xfrm>
            <a:off x="208743" y="964355"/>
            <a:ext cx="3077921" cy="16382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000" dirty="0">
                <a:effectLst/>
                <a:latin typeface="Lato" panose="020F0502020204030203" pitchFamily="34" charset="77"/>
                <a:ea typeface="Calibri" panose="020F0502020204030204" pitchFamily="34" charset="0"/>
                <a:cs typeface="Times New Roman" panose="02020603050405020304" pitchFamily="18" charset="0"/>
              </a:rPr>
              <a:t>The company has set a target to go carbon</a:t>
            </a:r>
          </a:p>
          <a:p>
            <a:r>
              <a:rPr lang="en-US" sz="1000" dirty="0">
                <a:effectLst/>
                <a:latin typeface="Lato" panose="020F0502020204030203" pitchFamily="34" charset="77"/>
                <a:ea typeface="Calibri" panose="020F0502020204030204" pitchFamily="34" charset="0"/>
                <a:cs typeface="Times New Roman" panose="02020603050405020304" pitchFamily="18" charset="0"/>
              </a:rPr>
              <a:t>neutral by 2030.The company has developed</a:t>
            </a:r>
          </a:p>
          <a:p>
            <a:r>
              <a:rPr lang="en-US" sz="1000" dirty="0">
                <a:effectLst/>
                <a:latin typeface="Lato" panose="020F0502020204030203" pitchFamily="34" charset="77"/>
                <a:ea typeface="Calibri" panose="020F0502020204030204" pitchFamily="34" charset="0"/>
                <a:cs typeface="Times New Roman" panose="02020603050405020304" pitchFamily="18" charset="0"/>
              </a:rPr>
              <a:t>plans to reduce their </a:t>
            </a:r>
            <a:r>
              <a:rPr lang="en-IN" sz="1000" dirty="0">
                <a:effectLst/>
                <a:latin typeface="Lato" panose="020F0502020204030203" pitchFamily="34" charset="77"/>
                <a:ea typeface="Calibri" panose="020F0502020204030204" pitchFamily="34" charset="0"/>
                <a:cs typeface="Times New Roman" panose="02020603050405020304" pitchFamily="18" charset="0"/>
              </a:rPr>
              <a:t> energy consumption,</a:t>
            </a:r>
          </a:p>
          <a:p>
            <a:r>
              <a:rPr lang="en-IN" sz="1000" dirty="0">
                <a:effectLst/>
                <a:latin typeface="Lato" panose="020F0502020204030203" pitchFamily="34" charset="77"/>
                <a:ea typeface="Calibri" panose="020F0502020204030204" pitchFamily="34" charset="0"/>
                <a:cs typeface="Times New Roman" panose="02020603050405020304" pitchFamily="18" charset="0"/>
              </a:rPr>
              <a:t>Increase</a:t>
            </a:r>
            <a:r>
              <a:rPr lang="en-IN" sz="1000" dirty="0">
                <a:latin typeface="Lato" panose="020F0502020204030203" pitchFamily="34" charset="77"/>
                <a:ea typeface="Calibri" panose="020F0502020204030204" pitchFamily="34" charset="0"/>
                <a:cs typeface="Times New Roman" panose="02020603050405020304" pitchFamily="18" charset="0"/>
              </a:rPr>
              <a:t> </a:t>
            </a:r>
            <a:r>
              <a:rPr lang="en-IN" sz="1000" dirty="0">
                <a:effectLst/>
                <a:latin typeface="Lato" panose="020F0502020204030203" pitchFamily="34" charset="77"/>
                <a:ea typeface="Calibri" panose="020F0502020204030204" pitchFamily="34" charset="0"/>
                <a:cs typeface="Times New Roman" panose="02020603050405020304" pitchFamily="18" charset="0"/>
              </a:rPr>
              <a:t>the share of renewable energy and </a:t>
            </a:r>
          </a:p>
          <a:p>
            <a:r>
              <a:rPr lang="en-IN" sz="1000" dirty="0">
                <a:latin typeface="Lato" panose="020F0502020204030203" pitchFamily="34" charset="77"/>
                <a:ea typeface="Calibri" panose="020F0502020204030204" pitchFamily="34" charset="0"/>
                <a:cs typeface="Times New Roman" panose="02020603050405020304" pitchFamily="18" charset="0"/>
              </a:rPr>
              <a:t>a</a:t>
            </a:r>
            <a:r>
              <a:rPr lang="en-IN" sz="1000" dirty="0">
                <a:effectLst/>
                <a:latin typeface="Lato" panose="020F0502020204030203" pitchFamily="34" charset="77"/>
                <a:ea typeface="Calibri" panose="020F0502020204030204" pitchFamily="34" charset="0"/>
                <a:cs typeface="Times New Roman" panose="02020603050405020304" pitchFamily="18" charset="0"/>
              </a:rPr>
              <a:t>ccelerate</a:t>
            </a:r>
            <a:r>
              <a:rPr lang="en-IN" sz="1000" dirty="0">
                <a:latin typeface="Lato" panose="020F0502020204030203" pitchFamily="34" charset="77"/>
                <a:ea typeface="Calibri" panose="020F0502020204030204" pitchFamily="34" charset="0"/>
                <a:cs typeface="Times New Roman" panose="02020603050405020304" pitchFamily="18" charset="0"/>
              </a:rPr>
              <a:t> </a:t>
            </a:r>
            <a:r>
              <a:rPr lang="en-IN" sz="1000" dirty="0">
                <a:effectLst/>
                <a:latin typeface="Lato" panose="020F0502020204030203" pitchFamily="34" charset="77"/>
                <a:ea typeface="Calibri" panose="020F0502020204030204" pitchFamily="34" charset="0"/>
                <a:cs typeface="Times New Roman" panose="02020603050405020304" pitchFamily="18" charset="0"/>
              </a:rPr>
              <a:t>awareness of climate change and </a:t>
            </a:r>
          </a:p>
          <a:p>
            <a:r>
              <a:rPr lang="en-IN" sz="1000" dirty="0">
                <a:latin typeface="Lato" panose="020F0502020204030203" pitchFamily="34" charset="77"/>
                <a:ea typeface="Calibri" panose="020F0502020204030204" pitchFamily="34" charset="0"/>
                <a:cs typeface="Times New Roman" panose="02020603050405020304" pitchFamily="18" charset="0"/>
              </a:rPr>
              <a:t>e</a:t>
            </a:r>
            <a:r>
              <a:rPr lang="en-IN" sz="1000" dirty="0">
                <a:effectLst/>
                <a:latin typeface="Lato" panose="020F0502020204030203" pitchFamily="34" charset="77"/>
                <a:ea typeface="Calibri" panose="020F0502020204030204" pitchFamily="34" charset="0"/>
                <a:cs typeface="Times New Roman" panose="02020603050405020304" pitchFamily="18" charset="0"/>
              </a:rPr>
              <a:t>nergy</a:t>
            </a:r>
            <a:r>
              <a:rPr lang="en-IN" sz="1000" dirty="0">
                <a:latin typeface="Lato" panose="020F0502020204030203" pitchFamily="34" charset="77"/>
                <a:ea typeface="Calibri" panose="020F0502020204030204" pitchFamily="34" charset="0"/>
                <a:cs typeface="Times New Roman" panose="02020603050405020304" pitchFamily="18" charset="0"/>
              </a:rPr>
              <a:t> </a:t>
            </a:r>
            <a:r>
              <a:rPr lang="en-IN" sz="1000" dirty="0">
                <a:effectLst/>
                <a:latin typeface="Lato" panose="020F0502020204030203" pitchFamily="34" charset="77"/>
                <a:ea typeface="Calibri" panose="020F0502020204030204" pitchFamily="34" charset="0"/>
                <a:cs typeface="Times New Roman" panose="02020603050405020304" pitchFamily="18" charset="0"/>
              </a:rPr>
              <a:t>conservation. In addition, all of the </a:t>
            </a:r>
          </a:p>
          <a:p>
            <a:r>
              <a:rPr lang="en-IN" sz="1000" dirty="0">
                <a:effectLst/>
                <a:latin typeface="Lato" panose="020F0502020204030203" pitchFamily="34" charset="77"/>
                <a:ea typeface="Calibri" panose="020F0502020204030204" pitchFamily="34" charset="0"/>
                <a:cs typeface="Times New Roman" panose="02020603050405020304" pitchFamily="18" charset="0"/>
              </a:rPr>
              <a:t>company’s  offices and establishments are aligned</a:t>
            </a:r>
          </a:p>
          <a:p>
            <a:r>
              <a:rPr lang="en-IN" sz="1000" dirty="0">
                <a:effectLst/>
                <a:latin typeface="Lato" panose="020F0502020204030203" pitchFamily="34" charset="77"/>
                <a:ea typeface="Calibri" panose="020F0502020204030204" pitchFamily="34" charset="0"/>
                <a:cs typeface="Times New Roman" panose="02020603050405020304" pitchFamily="18" charset="0"/>
              </a:rPr>
              <a:t>with  energy efficiency targets and have  replaced </a:t>
            </a:r>
          </a:p>
          <a:p>
            <a:r>
              <a:rPr lang="en-IN" sz="1000" dirty="0">
                <a:latin typeface="Lato" panose="020F0502020204030203" pitchFamily="34" charset="77"/>
                <a:ea typeface="Calibri" panose="020F0502020204030204" pitchFamily="34" charset="0"/>
                <a:cs typeface="Times New Roman" panose="02020603050405020304" pitchFamily="18" charset="0"/>
              </a:rPr>
              <a:t>c</a:t>
            </a:r>
            <a:r>
              <a:rPr lang="en-IN" sz="1000" dirty="0">
                <a:effectLst/>
                <a:latin typeface="Lato" panose="020F0502020204030203" pitchFamily="34" charset="77"/>
                <a:ea typeface="Calibri" panose="020F0502020204030204" pitchFamily="34" charset="0"/>
                <a:cs typeface="Times New Roman" panose="02020603050405020304" pitchFamily="18" charset="0"/>
              </a:rPr>
              <a:t>onventional</a:t>
            </a:r>
            <a:r>
              <a:rPr lang="en-IN" sz="1000" dirty="0">
                <a:latin typeface="Lato" panose="020F0502020204030203" pitchFamily="34" charset="77"/>
                <a:ea typeface="Calibri" panose="020F0502020204030204" pitchFamily="34" charset="0"/>
                <a:cs typeface="Times New Roman" panose="02020603050405020304" pitchFamily="18" charset="0"/>
              </a:rPr>
              <a:t> </a:t>
            </a:r>
            <a:r>
              <a:rPr lang="en-IN" sz="1000" dirty="0">
                <a:effectLst/>
                <a:latin typeface="Lato" panose="020F0502020204030203" pitchFamily="34" charset="77"/>
                <a:ea typeface="Calibri" panose="020F0502020204030204" pitchFamily="34" charset="0"/>
                <a:cs typeface="Times New Roman" panose="02020603050405020304" pitchFamily="18" charset="0"/>
              </a:rPr>
              <a:t>lighting with LED and energy-</a:t>
            </a:r>
          </a:p>
          <a:p>
            <a:r>
              <a:rPr lang="en-IN" sz="1000" dirty="0">
                <a:effectLst/>
                <a:latin typeface="Lato" panose="020F0502020204030203" pitchFamily="34" charset="77"/>
                <a:ea typeface="Calibri" panose="020F0502020204030204" pitchFamily="34" charset="0"/>
                <a:cs typeface="Times New Roman" panose="02020603050405020304" pitchFamily="18" charset="0"/>
              </a:rPr>
              <a:t>efficient equipment.</a:t>
            </a:r>
            <a:r>
              <a:rPr lang="en-IN" sz="1000" dirty="0">
                <a:effectLst/>
                <a:latin typeface="Lato" panose="020F0502020204030203" pitchFamily="34" charset="77"/>
              </a:rPr>
              <a:t> </a:t>
            </a:r>
            <a:endParaRPr lang="en-US" sz="1000" dirty="0">
              <a:latin typeface="Lato" panose="020F0502020204030203" pitchFamily="34" charset="77"/>
            </a:endParaRPr>
          </a:p>
        </p:txBody>
      </p:sp>
      <p:sp>
        <p:nvSpPr>
          <p:cNvPr id="10" name="Subtitle 4">
            <a:extLst>
              <a:ext uri="{FF2B5EF4-FFF2-40B4-BE49-F238E27FC236}">
                <a16:creationId xmlns:a16="http://schemas.microsoft.com/office/drawing/2014/main" id="{969CBA60-B2BC-004B-B218-75EE0AE99095}"/>
              </a:ext>
            </a:extLst>
          </p:cNvPr>
          <p:cNvSpPr txBox="1">
            <a:spLocks/>
          </p:cNvSpPr>
          <p:nvPr/>
        </p:nvSpPr>
        <p:spPr>
          <a:xfrm>
            <a:off x="349871" y="700108"/>
            <a:ext cx="1178505" cy="3994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nSpc>
                <a:spcPct val="107000"/>
              </a:lnSpc>
              <a:spcAft>
                <a:spcPts val="800"/>
              </a:spcAft>
            </a:pPr>
            <a:r>
              <a:rPr lang="en-US" sz="1100" dirty="0">
                <a:latin typeface="Lato" panose="020F0502020204030203" pitchFamily="34" charset="77"/>
                <a:cs typeface="Times New Roman" panose="02020603050405020304" pitchFamily="18" charset="0"/>
              </a:rPr>
              <a:t>Environmental</a:t>
            </a:r>
            <a:endParaRPr lang="en-US" sz="1100" dirty="0">
              <a:latin typeface="Lato" panose="020F0502020204030203" pitchFamily="34" charset="77"/>
            </a:endParaRPr>
          </a:p>
          <a:p>
            <a:endParaRPr lang="en-US" sz="1100" dirty="0">
              <a:latin typeface="Lato" panose="020F0502020204030203" pitchFamily="34" charset="77"/>
            </a:endParaRPr>
          </a:p>
        </p:txBody>
      </p:sp>
      <p:sp>
        <p:nvSpPr>
          <p:cNvPr id="11" name="Oval 10">
            <a:extLst>
              <a:ext uri="{FF2B5EF4-FFF2-40B4-BE49-F238E27FC236}">
                <a16:creationId xmlns:a16="http://schemas.microsoft.com/office/drawing/2014/main" id="{41561FEF-9FC2-41FC-324B-BEF529768233}"/>
              </a:ext>
            </a:extLst>
          </p:cNvPr>
          <p:cNvSpPr/>
          <p:nvPr/>
        </p:nvSpPr>
        <p:spPr>
          <a:xfrm>
            <a:off x="273241" y="845359"/>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2" name="Oval 11">
            <a:extLst>
              <a:ext uri="{FF2B5EF4-FFF2-40B4-BE49-F238E27FC236}">
                <a16:creationId xmlns:a16="http://schemas.microsoft.com/office/drawing/2014/main" id="{4030714D-F307-859E-A910-7F3FBAF0C4AF}"/>
              </a:ext>
            </a:extLst>
          </p:cNvPr>
          <p:cNvSpPr/>
          <p:nvPr/>
        </p:nvSpPr>
        <p:spPr>
          <a:xfrm>
            <a:off x="3290726" y="829097"/>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3" name="Oval 12">
            <a:extLst>
              <a:ext uri="{FF2B5EF4-FFF2-40B4-BE49-F238E27FC236}">
                <a16:creationId xmlns:a16="http://schemas.microsoft.com/office/drawing/2014/main" id="{6EBC7955-2684-D1A2-C03B-B423834281FE}"/>
              </a:ext>
            </a:extLst>
          </p:cNvPr>
          <p:cNvSpPr/>
          <p:nvPr/>
        </p:nvSpPr>
        <p:spPr>
          <a:xfrm>
            <a:off x="416625" y="3205202"/>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5" name="Oval 14">
            <a:extLst>
              <a:ext uri="{FF2B5EF4-FFF2-40B4-BE49-F238E27FC236}">
                <a16:creationId xmlns:a16="http://schemas.microsoft.com/office/drawing/2014/main" id="{FD689C8E-A0D9-4753-35DE-CD317825EF56}"/>
              </a:ext>
            </a:extLst>
          </p:cNvPr>
          <p:cNvSpPr/>
          <p:nvPr/>
        </p:nvSpPr>
        <p:spPr>
          <a:xfrm>
            <a:off x="6356262" y="856684"/>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3" name="TextBox 2">
            <a:extLst>
              <a:ext uri="{FF2B5EF4-FFF2-40B4-BE49-F238E27FC236}">
                <a16:creationId xmlns:a16="http://schemas.microsoft.com/office/drawing/2014/main" id="{74BF3ADF-7CE0-A452-3D60-DBDA1B66CDD5}"/>
              </a:ext>
            </a:extLst>
          </p:cNvPr>
          <p:cNvSpPr txBox="1"/>
          <p:nvPr/>
        </p:nvSpPr>
        <p:spPr>
          <a:xfrm>
            <a:off x="3352110" y="1016176"/>
            <a:ext cx="1928805" cy="553998"/>
          </a:xfrm>
          <a:prstGeom prst="rect">
            <a:avLst/>
          </a:prstGeom>
          <a:noFill/>
        </p:spPr>
        <p:txBody>
          <a:bodyPr wrap="square" rtlCol="0">
            <a:spAutoFit/>
          </a:bodyPr>
          <a:lstStyle/>
          <a:p>
            <a:r>
              <a:rPr lang="en-US" sz="1000" dirty="0">
                <a:latin typeface="Lato" panose="020F0502020204030203" pitchFamily="34" charset="77"/>
              </a:rPr>
              <a:t>Regular review of ESG risks by the board committee </a:t>
            </a:r>
            <a:r>
              <a:rPr lang="en-US" sz="1000" dirty="0" err="1">
                <a:latin typeface="Lato" panose="020F0502020204030203" pitchFamily="34" charset="77"/>
              </a:rPr>
              <a:t>atleast</a:t>
            </a:r>
            <a:r>
              <a:rPr lang="en-US" sz="1000" dirty="0">
                <a:latin typeface="Lato" panose="020F0502020204030203" pitchFamily="34" charset="77"/>
              </a:rPr>
              <a:t> 2 times by the year 2023.</a:t>
            </a:r>
          </a:p>
        </p:txBody>
      </p:sp>
      <p:pic>
        <p:nvPicPr>
          <p:cNvPr id="6" name="Picture 5">
            <a:extLst>
              <a:ext uri="{FF2B5EF4-FFF2-40B4-BE49-F238E27FC236}">
                <a16:creationId xmlns:a16="http://schemas.microsoft.com/office/drawing/2014/main" id="{AABB36DF-FF9E-D3F1-79EE-A4FE47415849}"/>
              </a:ext>
            </a:extLst>
          </p:cNvPr>
          <p:cNvPicPr>
            <a:picLocks noChangeAspect="1"/>
          </p:cNvPicPr>
          <p:nvPr/>
        </p:nvPicPr>
        <p:blipFill>
          <a:blip r:embed="rId3"/>
          <a:stretch>
            <a:fillRect/>
          </a:stretch>
        </p:blipFill>
        <p:spPr>
          <a:xfrm>
            <a:off x="379791" y="2793389"/>
            <a:ext cx="2288520" cy="1938298"/>
          </a:xfrm>
          <a:prstGeom prst="rect">
            <a:avLst/>
          </a:prstGeom>
        </p:spPr>
      </p:pic>
      <p:pic>
        <p:nvPicPr>
          <p:cNvPr id="14" name="Picture 13">
            <a:extLst>
              <a:ext uri="{FF2B5EF4-FFF2-40B4-BE49-F238E27FC236}">
                <a16:creationId xmlns:a16="http://schemas.microsoft.com/office/drawing/2014/main" id="{7693D10D-3961-3632-582A-E6E81123D403}"/>
              </a:ext>
            </a:extLst>
          </p:cNvPr>
          <p:cNvPicPr>
            <a:picLocks noChangeAspect="1"/>
          </p:cNvPicPr>
          <p:nvPr/>
        </p:nvPicPr>
        <p:blipFill>
          <a:blip r:embed="rId4"/>
          <a:stretch>
            <a:fillRect/>
          </a:stretch>
        </p:blipFill>
        <p:spPr>
          <a:xfrm>
            <a:off x="6486735" y="2822894"/>
            <a:ext cx="1834406" cy="1849795"/>
          </a:xfrm>
          <a:prstGeom prst="rect">
            <a:avLst/>
          </a:prstGeom>
        </p:spPr>
      </p:pic>
      <p:pic>
        <p:nvPicPr>
          <p:cNvPr id="18" name="Picture 17">
            <a:extLst>
              <a:ext uri="{FF2B5EF4-FFF2-40B4-BE49-F238E27FC236}">
                <a16:creationId xmlns:a16="http://schemas.microsoft.com/office/drawing/2014/main" id="{F4778B9B-6B15-1611-62A9-9FB79898EE3D}"/>
              </a:ext>
            </a:extLst>
          </p:cNvPr>
          <p:cNvPicPr>
            <a:picLocks noChangeAspect="1"/>
          </p:cNvPicPr>
          <p:nvPr/>
        </p:nvPicPr>
        <p:blipFill>
          <a:blip r:embed="rId5"/>
          <a:stretch>
            <a:fillRect/>
          </a:stretch>
        </p:blipFill>
        <p:spPr>
          <a:xfrm>
            <a:off x="3259718" y="1752600"/>
            <a:ext cx="2946399" cy="2979087"/>
          </a:xfrm>
          <a:prstGeom prst="rect">
            <a:avLst/>
          </a:prstGeom>
        </p:spPr>
      </p:pic>
    </p:spTree>
    <p:extLst>
      <p:ext uri="{BB962C8B-B14F-4D97-AF65-F5344CB8AC3E}">
        <p14:creationId xmlns:p14="http://schemas.microsoft.com/office/powerpoint/2010/main" val="51806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58"/>
          <p:cNvSpPr txBox="1">
            <a:spLocks noGrp="1"/>
          </p:cNvSpPr>
          <p:nvPr>
            <p:ph type="title"/>
          </p:nvPr>
        </p:nvSpPr>
        <p:spPr>
          <a:xfrm>
            <a:off x="238078" y="215150"/>
            <a:ext cx="2784900" cy="5865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MD &amp; CEO </a:t>
            </a:r>
            <a:endParaRPr b="1" dirty="0"/>
          </a:p>
        </p:txBody>
      </p:sp>
      <p:sp>
        <p:nvSpPr>
          <p:cNvPr id="697" name="Google Shape;697;p58"/>
          <p:cNvSpPr txBox="1">
            <a:spLocks noGrp="1"/>
          </p:cNvSpPr>
          <p:nvPr>
            <p:ph type="subTitle" idx="1"/>
          </p:nvPr>
        </p:nvSpPr>
        <p:spPr>
          <a:xfrm>
            <a:off x="305816" y="1024466"/>
            <a:ext cx="3263084" cy="3826934"/>
          </a:xfrm>
          <a:prstGeom prst="rect">
            <a:avLst/>
          </a:prstGeom>
        </p:spPr>
        <p:txBody>
          <a:bodyPr spcFirstLastPara="1" wrap="square" lIns="91425" tIns="91425" rIns="91425" bIns="91425" anchor="t" anchorCtr="0">
            <a:noAutofit/>
          </a:bodyPr>
          <a:lstStyle/>
          <a:p>
            <a:r>
              <a:rPr lang="en-IN" sz="1000" b="0" dirty="0">
                <a:effectLst/>
                <a:latin typeface="Lato" panose="020F0502020204030203" pitchFamily="34" charset="77"/>
              </a:rPr>
              <a:t>Mr. Manoj Raghavan was appointed as the CEO</a:t>
            </a:r>
          </a:p>
          <a:p>
            <a:r>
              <a:rPr lang="en-IN" sz="1000" b="0" dirty="0">
                <a:effectLst/>
                <a:latin typeface="Lato" panose="020F0502020204030203" pitchFamily="34" charset="77"/>
              </a:rPr>
              <a:t>&amp; MD of Tata </a:t>
            </a:r>
            <a:r>
              <a:rPr lang="en-IN" sz="1000" b="0" dirty="0" err="1">
                <a:effectLst/>
                <a:latin typeface="Lato" panose="020F0502020204030203" pitchFamily="34" charset="77"/>
              </a:rPr>
              <a:t>Elxsi</a:t>
            </a:r>
            <a:r>
              <a:rPr lang="en-IN" sz="1000" b="0" dirty="0">
                <a:effectLst/>
                <a:latin typeface="Lato" panose="020F0502020204030203" pitchFamily="34" charset="77"/>
              </a:rPr>
              <a:t> in October 2019; he has over</a:t>
            </a:r>
          </a:p>
          <a:p>
            <a:r>
              <a:rPr lang="en-IN" sz="1000" b="0" dirty="0">
                <a:effectLst/>
                <a:latin typeface="Lato" panose="020F0502020204030203" pitchFamily="34" charset="77"/>
              </a:rPr>
              <a:t>25 years of industry experience.</a:t>
            </a:r>
          </a:p>
          <a:p>
            <a:endParaRPr lang="en-IN" sz="1000" b="0" dirty="0">
              <a:effectLst/>
              <a:latin typeface="Lato" panose="020F0502020204030203" pitchFamily="34" charset="77"/>
            </a:endParaRPr>
          </a:p>
          <a:p>
            <a:r>
              <a:rPr lang="en-IN" sz="1000" b="0" dirty="0">
                <a:effectLst/>
                <a:latin typeface="Lato" panose="020F0502020204030203" pitchFamily="34" charset="77"/>
              </a:rPr>
              <a:t>Prior to this he served as the Executive Vice </a:t>
            </a:r>
          </a:p>
          <a:p>
            <a:r>
              <a:rPr lang="en-IN" sz="1000" b="0" dirty="0">
                <a:effectLst/>
                <a:latin typeface="Lato" panose="020F0502020204030203" pitchFamily="34" charset="77"/>
              </a:rPr>
              <a:t>President and Head of the Embedded Product </a:t>
            </a:r>
          </a:p>
          <a:p>
            <a:r>
              <a:rPr lang="en-IN" sz="1000" b="0" dirty="0">
                <a:effectLst/>
                <a:latin typeface="Lato" panose="020F0502020204030203" pitchFamily="34" charset="77"/>
              </a:rPr>
              <a:t>Design (EPD) division, spearheading the sales, </a:t>
            </a:r>
          </a:p>
          <a:p>
            <a:r>
              <a:rPr lang="en-IN" sz="1000" dirty="0">
                <a:latin typeface="Lato" panose="020F0502020204030203" pitchFamily="34" charset="77"/>
              </a:rPr>
              <a:t>o</a:t>
            </a:r>
            <a:r>
              <a:rPr lang="en-IN" sz="1000" b="0" dirty="0">
                <a:effectLst/>
                <a:latin typeface="Lato" panose="020F0502020204030203" pitchFamily="34" charset="77"/>
              </a:rPr>
              <a:t>verall</a:t>
            </a:r>
            <a:r>
              <a:rPr lang="en-IN" sz="1000" dirty="0">
                <a:latin typeface="Lato" panose="020F0502020204030203" pitchFamily="34" charset="77"/>
              </a:rPr>
              <a:t> </a:t>
            </a:r>
            <a:r>
              <a:rPr lang="en-IN" sz="1000" b="0" dirty="0">
                <a:effectLst/>
                <a:latin typeface="Lato" panose="020F0502020204030203" pitchFamily="34" charset="77"/>
              </a:rPr>
              <a:t>delivery, and P&amp;L for this division.</a:t>
            </a:r>
          </a:p>
          <a:p>
            <a:endParaRPr lang="en-IN" sz="1000" b="0" dirty="0">
              <a:effectLst/>
              <a:latin typeface="Lato" panose="020F0502020204030203" pitchFamily="34" charset="77"/>
            </a:endParaRPr>
          </a:p>
          <a:p>
            <a:r>
              <a:rPr lang="en-IN" sz="1000" b="0" dirty="0">
                <a:effectLst/>
                <a:latin typeface="Lato" panose="020F0502020204030203" pitchFamily="34" charset="77"/>
              </a:rPr>
              <a:t>He joined  Tata </a:t>
            </a:r>
            <a:r>
              <a:rPr lang="en-IN" sz="1000" b="0" dirty="0" err="1">
                <a:effectLst/>
                <a:latin typeface="Lato" panose="020F0502020204030203" pitchFamily="34" charset="77"/>
              </a:rPr>
              <a:t>Elxsi</a:t>
            </a:r>
            <a:r>
              <a:rPr lang="en-IN" sz="1000" b="0" dirty="0">
                <a:effectLst/>
                <a:latin typeface="Lato" panose="020F0502020204030203" pitchFamily="34" charset="77"/>
              </a:rPr>
              <a:t> in 1997 as Regional </a:t>
            </a:r>
          </a:p>
          <a:p>
            <a:r>
              <a:rPr lang="en-IN" sz="1000" b="0" dirty="0">
                <a:effectLst/>
                <a:latin typeface="Lato" panose="020F0502020204030203" pitchFamily="34" charset="77"/>
              </a:rPr>
              <a:t>Manager to set up and grow Japan operations, </a:t>
            </a:r>
          </a:p>
          <a:p>
            <a:r>
              <a:rPr lang="en-IN" sz="1000" b="0" dirty="0">
                <a:effectLst/>
                <a:latin typeface="Lato" panose="020F0502020204030203" pitchFamily="34" charset="77"/>
              </a:rPr>
              <a:t>subsequently, he was also responsible for </a:t>
            </a:r>
          </a:p>
          <a:p>
            <a:r>
              <a:rPr lang="en-IN" sz="1000" b="0" dirty="0">
                <a:effectLst/>
                <a:latin typeface="Lato" panose="020F0502020204030203" pitchFamily="34" charset="77"/>
              </a:rPr>
              <a:t>developing the business in South Korea, Taiwan, </a:t>
            </a:r>
          </a:p>
          <a:p>
            <a:r>
              <a:rPr lang="en-IN" sz="1000" b="0" dirty="0">
                <a:effectLst/>
                <a:latin typeface="Lato" panose="020F0502020204030203" pitchFamily="34" charset="77"/>
              </a:rPr>
              <a:t>Singapore, and China; more recently, he was </a:t>
            </a:r>
          </a:p>
          <a:p>
            <a:r>
              <a:rPr lang="en-IN" sz="1000" b="0" dirty="0">
                <a:effectLst/>
                <a:latin typeface="Lato" panose="020F0502020204030203" pitchFamily="34" charset="77"/>
              </a:rPr>
              <a:t>responsible for the North American business and </a:t>
            </a:r>
          </a:p>
          <a:p>
            <a:r>
              <a:rPr lang="en-IN" sz="1000" b="0" dirty="0">
                <a:effectLst/>
                <a:latin typeface="Lato" panose="020F0502020204030203" pitchFamily="34" charset="77"/>
              </a:rPr>
              <a:t>helped </a:t>
            </a:r>
            <a:r>
              <a:rPr lang="en-IN" sz="1000" dirty="0">
                <a:latin typeface="Lato" panose="020F0502020204030203" pitchFamily="34" charset="77"/>
              </a:rPr>
              <a:t> </a:t>
            </a:r>
            <a:r>
              <a:rPr lang="en-IN" sz="1000" b="0" dirty="0">
                <a:effectLst/>
                <a:latin typeface="Lato" panose="020F0502020204030203" pitchFamily="34" charset="77"/>
              </a:rPr>
              <a:t>grow the region to become a top revenue </a:t>
            </a:r>
          </a:p>
          <a:p>
            <a:r>
              <a:rPr lang="en-IN" sz="1000" b="0" dirty="0">
                <a:effectLst/>
                <a:latin typeface="Lato" panose="020F0502020204030203" pitchFamily="34" charset="77"/>
              </a:rPr>
              <a:t>earner for the Company </a:t>
            </a:r>
          </a:p>
          <a:p>
            <a:endParaRPr lang="en-IN" sz="1000" dirty="0">
              <a:latin typeface="Lato" panose="020F0502020204030203" pitchFamily="34" charset="77"/>
            </a:endParaRPr>
          </a:p>
          <a:p>
            <a:r>
              <a:rPr lang="en-IN" sz="1000" b="0" dirty="0">
                <a:effectLst/>
                <a:latin typeface="Lato" panose="020F0502020204030203" pitchFamily="34" charset="77"/>
              </a:rPr>
              <a:t>He holds a </a:t>
            </a:r>
            <a:r>
              <a:rPr lang="en-IN" sz="1000" b="0" dirty="0" err="1">
                <a:effectLst/>
                <a:latin typeface="Lato" panose="020F0502020204030203" pitchFamily="34" charset="77"/>
              </a:rPr>
              <a:t>B.Tech</a:t>
            </a:r>
            <a:r>
              <a:rPr lang="en-IN" sz="1000" b="0" dirty="0">
                <a:effectLst/>
                <a:latin typeface="Lato" panose="020F0502020204030203" pitchFamily="34" charset="77"/>
              </a:rPr>
              <a:t> in Metallurgical Engineering </a:t>
            </a:r>
          </a:p>
          <a:p>
            <a:r>
              <a:rPr lang="en-IN" sz="1000" b="0" dirty="0">
                <a:effectLst/>
                <a:latin typeface="Lato" panose="020F0502020204030203" pitchFamily="34" charset="77"/>
              </a:rPr>
              <a:t>from IIT Madras, an MBA from The Indian </a:t>
            </a:r>
          </a:p>
          <a:p>
            <a:r>
              <a:rPr lang="en-IN" sz="1000" b="0" dirty="0">
                <a:effectLst/>
                <a:latin typeface="Lato" panose="020F0502020204030203" pitchFamily="34" charset="77"/>
              </a:rPr>
              <a:t>Institute of Foreign Trade, New Delhi, and has </a:t>
            </a:r>
          </a:p>
          <a:p>
            <a:r>
              <a:rPr lang="en-IN" sz="1000" b="0" dirty="0">
                <a:effectLst/>
                <a:latin typeface="Lato" panose="020F0502020204030203" pitchFamily="34" charset="77"/>
              </a:rPr>
              <a:t>completed the Advanced Management </a:t>
            </a:r>
          </a:p>
          <a:p>
            <a:r>
              <a:rPr lang="en-IN" sz="1000" b="0" dirty="0">
                <a:effectLst/>
                <a:latin typeface="Lato" panose="020F0502020204030203" pitchFamily="34" charset="77"/>
              </a:rPr>
              <a:t>Program from Harvard Business School </a:t>
            </a:r>
            <a:endParaRPr lang="en-IN" sz="1000" dirty="0">
              <a:latin typeface="Lato" panose="020F0502020204030203" pitchFamily="34" charset="77"/>
            </a:endParaRPr>
          </a:p>
          <a:p>
            <a:pPr marL="0" lvl="0" indent="0" algn="l" rtl="0">
              <a:spcBef>
                <a:spcPts val="0"/>
              </a:spcBef>
              <a:spcAft>
                <a:spcPts val="1600"/>
              </a:spcAft>
              <a:buNone/>
            </a:pPr>
            <a:endParaRPr sz="1000" dirty="0">
              <a:latin typeface="Lato" panose="020F0502020204030203" pitchFamily="34" charset="77"/>
            </a:endParaRPr>
          </a:p>
        </p:txBody>
      </p:sp>
      <p:sp>
        <p:nvSpPr>
          <p:cNvPr id="2" name="Google Shape;696;p58">
            <a:extLst>
              <a:ext uri="{FF2B5EF4-FFF2-40B4-BE49-F238E27FC236}">
                <a16:creationId xmlns:a16="http://schemas.microsoft.com/office/drawing/2014/main" id="{35BADD09-E2C3-5096-5DE2-50B68DB13BCA}"/>
              </a:ext>
            </a:extLst>
          </p:cNvPr>
          <p:cNvSpPr txBox="1">
            <a:spLocks/>
          </p:cNvSpPr>
          <p:nvPr/>
        </p:nvSpPr>
        <p:spPr>
          <a:xfrm>
            <a:off x="238078" y="625540"/>
            <a:ext cx="2784900" cy="586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3000" b="0" i="0" u="none" strike="noStrike" cap="none">
                <a:solidFill>
                  <a:schemeClr val="dk1"/>
                </a:solidFill>
                <a:latin typeface="Palanquin SemiBold"/>
                <a:ea typeface="Palanquin SemiBold"/>
                <a:cs typeface="Palanquin SemiBold"/>
                <a:sym typeface="Palanquin SemiBold"/>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sz="1600" dirty="0"/>
              <a:t>Mr. Manoj Raghavan</a:t>
            </a:r>
          </a:p>
        </p:txBody>
      </p:sp>
      <p:sp>
        <p:nvSpPr>
          <p:cNvPr id="3" name="Oval 2">
            <a:extLst>
              <a:ext uri="{FF2B5EF4-FFF2-40B4-BE49-F238E27FC236}">
                <a16:creationId xmlns:a16="http://schemas.microsoft.com/office/drawing/2014/main" id="{4AE0A31D-23CB-E0BA-8444-AA6ED66FA83A}"/>
              </a:ext>
            </a:extLst>
          </p:cNvPr>
          <p:cNvSpPr/>
          <p:nvPr/>
        </p:nvSpPr>
        <p:spPr>
          <a:xfrm>
            <a:off x="322749" y="1174680"/>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4" name="Oval 3">
            <a:extLst>
              <a:ext uri="{FF2B5EF4-FFF2-40B4-BE49-F238E27FC236}">
                <a16:creationId xmlns:a16="http://schemas.microsoft.com/office/drawing/2014/main" id="{6AF5A14F-D746-E68A-1C95-A5A63EA47E68}"/>
              </a:ext>
            </a:extLst>
          </p:cNvPr>
          <p:cNvSpPr/>
          <p:nvPr/>
        </p:nvSpPr>
        <p:spPr>
          <a:xfrm>
            <a:off x="305815" y="1774628"/>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5" name="Oval 4">
            <a:extLst>
              <a:ext uri="{FF2B5EF4-FFF2-40B4-BE49-F238E27FC236}">
                <a16:creationId xmlns:a16="http://schemas.microsoft.com/office/drawing/2014/main" id="{FCB43499-7298-0C2C-C29A-D9B283890EC3}"/>
              </a:ext>
            </a:extLst>
          </p:cNvPr>
          <p:cNvSpPr/>
          <p:nvPr/>
        </p:nvSpPr>
        <p:spPr>
          <a:xfrm>
            <a:off x="302738" y="2537010"/>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6" name="Oval 5">
            <a:extLst>
              <a:ext uri="{FF2B5EF4-FFF2-40B4-BE49-F238E27FC236}">
                <a16:creationId xmlns:a16="http://schemas.microsoft.com/office/drawing/2014/main" id="{1F142C38-C95F-EDA2-2F12-A9B1690DF279}"/>
              </a:ext>
            </a:extLst>
          </p:cNvPr>
          <p:cNvSpPr/>
          <p:nvPr/>
        </p:nvSpPr>
        <p:spPr>
          <a:xfrm>
            <a:off x="305814" y="3894201"/>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pic>
        <p:nvPicPr>
          <p:cNvPr id="13" name="Picture 12">
            <a:extLst>
              <a:ext uri="{FF2B5EF4-FFF2-40B4-BE49-F238E27FC236}">
                <a16:creationId xmlns:a16="http://schemas.microsoft.com/office/drawing/2014/main" id="{BF097064-6CBD-DF45-51B8-881E05017B7C}"/>
              </a:ext>
            </a:extLst>
          </p:cNvPr>
          <p:cNvPicPr>
            <a:picLocks noChangeAspect="1"/>
          </p:cNvPicPr>
          <p:nvPr/>
        </p:nvPicPr>
        <p:blipFill>
          <a:blip r:embed="rId3"/>
          <a:stretch>
            <a:fillRect/>
          </a:stretch>
        </p:blipFill>
        <p:spPr>
          <a:xfrm>
            <a:off x="4336302" y="0"/>
            <a:ext cx="4807698" cy="44005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349871" y="333212"/>
            <a:ext cx="4578589"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 Summing Up</a:t>
            </a:r>
            <a:br>
              <a:rPr lang="en-US" dirty="0"/>
            </a:br>
            <a:endParaRPr lang="en-US" dirty="0"/>
          </a:p>
        </p:txBody>
      </p:sp>
      <p:sp>
        <p:nvSpPr>
          <p:cNvPr id="2" name="Subtitle 4">
            <a:extLst>
              <a:ext uri="{FF2B5EF4-FFF2-40B4-BE49-F238E27FC236}">
                <a16:creationId xmlns:a16="http://schemas.microsoft.com/office/drawing/2014/main" id="{FA79577C-1265-475E-E9EE-A42311B398F7}"/>
              </a:ext>
            </a:extLst>
          </p:cNvPr>
          <p:cNvSpPr txBox="1">
            <a:spLocks/>
          </p:cNvSpPr>
          <p:nvPr/>
        </p:nvSpPr>
        <p:spPr>
          <a:xfrm>
            <a:off x="377576" y="1040130"/>
            <a:ext cx="2629967" cy="3581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050" dirty="0">
                <a:latin typeface="Lato" panose="020F0502020204030203" pitchFamily="34" charset="77"/>
              </a:rPr>
              <a:t>We recommend you to buy the stock at</a:t>
            </a:r>
          </a:p>
          <a:p>
            <a:r>
              <a:rPr lang="en-US" sz="1050" dirty="0">
                <a:latin typeface="Lato" panose="020F0502020204030203" pitchFamily="34" charset="77"/>
              </a:rPr>
              <a:t>current levels and exit at convenient </a:t>
            </a:r>
          </a:p>
          <a:p>
            <a:r>
              <a:rPr lang="en-US" sz="1050" dirty="0">
                <a:latin typeface="Lato" panose="020F0502020204030203" pitchFamily="34" charset="77"/>
              </a:rPr>
              <a:t>profits in a time of 2 years or more. The</a:t>
            </a:r>
          </a:p>
          <a:p>
            <a:r>
              <a:rPr lang="en-US" sz="1050" dirty="0">
                <a:latin typeface="Lato" panose="020F0502020204030203" pitchFamily="34" charset="77"/>
              </a:rPr>
              <a:t>financial ratios , expected future ratios </a:t>
            </a:r>
          </a:p>
          <a:p>
            <a:r>
              <a:rPr lang="en-US" sz="1050" dirty="0">
                <a:latin typeface="Lato" panose="020F0502020204030203" pitchFamily="34" charset="77"/>
              </a:rPr>
              <a:t>and current scenario goes in a positive </a:t>
            </a:r>
          </a:p>
          <a:p>
            <a:r>
              <a:rPr lang="en-US" sz="1050" dirty="0">
                <a:latin typeface="Lato" panose="020F0502020204030203" pitchFamily="34" charset="77"/>
              </a:rPr>
              <a:t>with the stock. It has a diversified </a:t>
            </a:r>
          </a:p>
          <a:p>
            <a:r>
              <a:rPr lang="en-US" sz="1050" dirty="0">
                <a:latin typeface="Lato" panose="020F0502020204030203" pitchFamily="34" charset="77"/>
              </a:rPr>
              <a:t>customer base and a strong distribution </a:t>
            </a:r>
          </a:p>
          <a:p>
            <a:r>
              <a:rPr lang="en-US" sz="1050" dirty="0">
                <a:latin typeface="Lato" panose="020F0502020204030203" pitchFamily="34" charset="77"/>
              </a:rPr>
              <a:t>network which can be beneficial for the </a:t>
            </a:r>
          </a:p>
          <a:p>
            <a:r>
              <a:rPr lang="en-US" sz="1050" dirty="0">
                <a:latin typeface="Lato" panose="020F0502020204030203" pitchFamily="34" charset="77"/>
              </a:rPr>
              <a:t>long term growth. Additionally the </a:t>
            </a:r>
          </a:p>
          <a:p>
            <a:r>
              <a:rPr lang="en-US" sz="1050" dirty="0">
                <a:latin typeface="Lato" panose="020F0502020204030203" pitchFamily="34" charset="77"/>
              </a:rPr>
              <a:t>Parent company is the promoter </a:t>
            </a:r>
          </a:p>
          <a:p>
            <a:r>
              <a:rPr lang="en-US" sz="1050" dirty="0">
                <a:latin typeface="Lato" panose="020F0502020204030203" pitchFamily="34" charset="77"/>
              </a:rPr>
              <a:t>shareholder in the organization which is </a:t>
            </a:r>
          </a:p>
          <a:p>
            <a:r>
              <a:rPr lang="en-US" sz="1050" dirty="0">
                <a:latin typeface="Lato" panose="020F0502020204030203" pitchFamily="34" charset="77"/>
              </a:rPr>
              <a:t>a positive sentiment in the market. The </a:t>
            </a:r>
          </a:p>
          <a:p>
            <a:r>
              <a:rPr lang="en-US" sz="1050" dirty="0">
                <a:latin typeface="Lato" panose="020F0502020204030203" pitchFamily="34" charset="77"/>
              </a:rPr>
              <a:t>Tata sons and Limited is one of the </a:t>
            </a:r>
          </a:p>
          <a:p>
            <a:r>
              <a:rPr lang="en-US" sz="1050" dirty="0">
                <a:latin typeface="Lato" panose="020F0502020204030203" pitchFamily="34" charset="77"/>
              </a:rPr>
              <a:t>oldest corporations in India and one the </a:t>
            </a:r>
          </a:p>
          <a:p>
            <a:r>
              <a:rPr lang="en-US" sz="1050" dirty="0">
                <a:latin typeface="Lato" panose="020F0502020204030203" pitchFamily="34" charset="77"/>
              </a:rPr>
              <a:t>most trusted ones. The company has </a:t>
            </a:r>
          </a:p>
          <a:p>
            <a:r>
              <a:rPr lang="en-US" sz="1050" dirty="0">
                <a:latin typeface="Lato" panose="020F0502020204030203" pitchFamily="34" charset="77"/>
              </a:rPr>
              <a:t>also won many awards in 2021 as </a:t>
            </a:r>
          </a:p>
          <a:p>
            <a:r>
              <a:rPr lang="en-US" sz="1050" dirty="0">
                <a:latin typeface="Lato" panose="020F0502020204030203" pitchFamily="34" charset="77"/>
              </a:rPr>
              <a:t>shown alongside which is a remarkable </a:t>
            </a:r>
          </a:p>
          <a:p>
            <a:r>
              <a:rPr lang="en-US" sz="1050" dirty="0">
                <a:latin typeface="Lato" panose="020F0502020204030203" pitchFamily="34" charset="77"/>
              </a:rPr>
              <a:t>achievement .</a:t>
            </a:r>
          </a:p>
        </p:txBody>
      </p:sp>
      <p:sp>
        <p:nvSpPr>
          <p:cNvPr id="8" name="Subtitle 4">
            <a:extLst>
              <a:ext uri="{FF2B5EF4-FFF2-40B4-BE49-F238E27FC236}">
                <a16:creationId xmlns:a16="http://schemas.microsoft.com/office/drawing/2014/main" id="{5CDB7F6D-AA8E-C72F-15B6-3F6DDD8F79F8}"/>
              </a:ext>
            </a:extLst>
          </p:cNvPr>
          <p:cNvSpPr txBox="1">
            <a:spLocks/>
          </p:cNvSpPr>
          <p:nvPr/>
        </p:nvSpPr>
        <p:spPr>
          <a:xfrm>
            <a:off x="349871" y="2980672"/>
            <a:ext cx="2629967" cy="1243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endParaRPr lang="en-IN" sz="10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000" dirty="0">
              <a:latin typeface="Lato" panose="020F0502020204030203" pitchFamily="34" charset="77"/>
            </a:endParaRPr>
          </a:p>
          <a:p>
            <a:endParaRPr lang="en-US" sz="1000" dirty="0">
              <a:latin typeface="Lato" panose="020F0502020204030203" pitchFamily="34" charset="77"/>
            </a:endParaRPr>
          </a:p>
        </p:txBody>
      </p:sp>
      <p:sp>
        <p:nvSpPr>
          <p:cNvPr id="11" name="Oval 10">
            <a:extLst>
              <a:ext uri="{FF2B5EF4-FFF2-40B4-BE49-F238E27FC236}">
                <a16:creationId xmlns:a16="http://schemas.microsoft.com/office/drawing/2014/main" id="{41561FEF-9FC2-41FC-324B-BEF529768233}"/>
              </a:ext>
            </a:extLst>
          </p:cNvPr>
          <p:cNvSpPr/>
          <p:nvPr/>
        </p:nvSpPr>
        <p:spPr>
          <a:xfrm>
            <a:off x="350375" y="1209198"/>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pic>
        <p:nvPicPr>
          <p:cNvPr id="6" name="Picture 5">
            <a:extLst>
              <a:ext uri="{FF2B5EF4-FFF2-40B4-BE49-F238E27FC236}">
                <a16:creationId xmlns:a16="http://schemas.microsoft.com/office/drawing/2014/main" id="{4988A7B2-E3E9-18B8-207F-C0378CAA7123}"/>
              </a:ext>
            </a:extLst>
          </p:cNvPr>
          <p:cNvPicPr>
            <a:picLocks noChangeAspect="1"/>
          </p:cNvPicPr>
          <p:nvPr/>
        </p:nvPicPr>
        <p:blipFill>
          <a:blip r:embed="rId3"/>
          <a:stretch>
            <a:fillRect/>
          </a:stretch>
        </p:blipFill>
        <p:spPr>
          <a:xfrm>
            <a:off x="6136458" y="2024958"/>
            <a:ext cx="2908654" cy="1410616"/>
          </a:xfrm>
          <a:prstGeom prst="rect">
            <a:avLst/>
          </a:prstGeom>
        </p:spPr>
      </p:pic>
      <p:pic>
        <p:nvPicPr>
          <p:cNvPr id="17" name="Picture 16">
            <a:extLst>
              <a:ext uri="{FF2B5EF4-FFF2-40B4-BE49-F238E27FC236}">
                <a16:creationId xmlns:a16="http://schemas.microsoft.com/office/drawing/2014/main" id="{C572C418-23A2-E75B-FAA2-454C16989053}"/>
              </a:ext>
            </a:extLst>
          </p:cNvPr>
          <p:cNvPicPr>
            <a:picLocks noChangeAspect="1"/>
          </p:cNvPicPr>
          <p:nvPr/>
        </p:nvPicPr>
        <p:blipFill>
          <a:blip r:embed="rId4"/>
          <a:stretch>
            <a:fillRect/>
          </a:stretch>
        </p:blipFill>
        <p:spPr>
          <a:xfrm>
            <a:off x="4117892" y="3602505"/>
            <a:ext cx="3624719" cy="1410616"/>
          </a:xfrm>
          <a:prstGeom prst="rect">
            <a:avLst/>
          </a:prstGeom>
        </p:spPr>
      </p:pic>
      <p:pic>
        <p:nvPicPr>
          <p:cNvPr id="19" name="Picture 18">
            <a:extLst>
              <a:ext uri="{FF2B5EF4-FFF2-40B4-BE49-F238E27FC236}">
                <a16:creationId xmlns:a16="http://schemas.microsoft.com/office/drawing/2014/main" id="{B8D8CEC0-C3A6-B513-8B89-1EE3822F1394}"/>
              </a:ext>
            </a:extLst>
          </p:cNvPr>
          <p:cNvPicPr>
            <a:picLocks noChangeAspect="1"/>
          </p:cNvPicPr>
          <p:nvPr/>
        </p:nvPicPr>
        <p:blipFill>
          <a:blip r:embed="rId5"/>
          <a:stretch>
            <a:fillRect/>
          </a:stretch>
        </p:blipFill>
        <p:spPr>
          <a:xfrm>
            <a:off x="4881332" y="675467"/>
            <a:ext cx="2097841" cy="1156503"/>
          </a:xfrm>
          <a:prstGeom prst="rect">
            <a:avLst/>
          </a:prstGeom>
        </p:spPr>
      </p:pic>
      <p:pic>
        <p:nvPicPr>
          <p:cNvPr id="21" name="Picture 20">
            <a:extLst>
              <a:ext uri="{FF2B5EF4-FFF2-40B4-BE49-F238E27FC236}">
                <a16:creationId xmlns:a16="http://schemas.microsoft.com/office/drawing/2014/main" id="{BB57B853-136C-7584-9F96-71E3F3CCFDE4}"/>
              </a:ext>
            </a:extLst>
          </p:cNvPr>
          <p:cNvPicPr>
            <a:picLocks noChangeAspect="1"/>
          </p:cNvPicPr>
          <p:nvPr/>
        </p:nvPicPr>
        <p:blipFill>
          <a:blip r:embed="rId6"/>
          <a:stretch>
            <a:fillRect/>
          </a:stretch>
        </p:blipFill>
        <p:spPr>
          <a:xfrm>
            <a:off x="3173493" y="2024959"/>
            <a:ext cx="2756760" cy="1410615"/>
          </a:xfrm>
          <a:prstGeom prst="rect">
            <a:avLst/>
          </a:prstGeom>
        </p:spPr>
      </p:pic>
    </p:spTree>
    <p:extLst>
      <p:ext uri="{BB962C8B-B14F-4D97-AF65-F5344CB8AC3E}">
        <p14:creationId xmlns:p14="http://schemas.microsoft.com/office/powerpoint/2010/main" val="825614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5"/>
        <p:cNvGrpSpPr/>
        <p:nvPr/>
      </p:nvGrpSpPr>
      <p:grpSpPr>
        <a:xfrm>
          <a:off x="0" y="0"/>
          <a:ext cx="0" cy="0"/>
          <a:chOff x="0" y="0"/>
          <a:chExt cx="0" cy="0"/>
        </a:xfrm>
      </p:grpSpPr>
      <p:pic>
        <p:nvPicPr>
          <p:cNvPr id="496" name="Google Shape;496;p46"/>
          <p:cNvPicPr preferRelativeResize="0"/>
          <p:nvPr/>
        </p:nvPicPr>
        <p:blipFill rotWithShape="1">
          <a:blip r:embed="rId3">
            <a:alphaModFix/>
          </a:blip>
          <a:srcRect l="8039" t="10491" r="4769" b="4762"/>
          <a:stretch/>
        </p:blipFill>
        <p:spPr>
          <a:xfrm>
            <a:off x="803314" y="1228688"/>
            <a:ext cx="3302634" cy="3007693"/>
          </a:xfrm>
          <a:prstGeom prst="ellipse">
            <a:avLst/>
          </a:prstGeom>
          <a:noFill/>
          <a:ln>
            <a:noFill/>
          </a:ln>
        </p:spPr>
      </p:pic>
      <p:sp>
        <p:nvSpPr>
          <p:cNvPr id="497" name="Google Shape;497;p46"/>
          <p:cNvSpPr txBox="1">
            <a:spLocks noGrp="1"/>
          </p:cNvSpPr>
          <p:nvPr>
            <p:ph type="title"/>
          </p:nvPr>
        </p:nvSpPr>
        <p:spPr>
          <a:xfrm>
            <a:off x="533369" y="374479"/>
            <a:ext cx="5726884"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Description</a:t>
            </a:r>
            <a:endParaRPr dirty="0"/>
          </a:p>
        </p:txBody>
      </p:sp>
      <p:sp>
        <p:nvSpPr>
          <p:cNvPr id="498" name="Google Shape;498;p46"/>
          <p:cNvSpPr txBox="1">
            <a:spLocks noGrp="1"/>
          </p:cNvSpPr>
          <p:nvPr>
            <p:ph type="subTitle" idx="1"/>
          </p:nvPr>
        </p:nvSpPr>
        <p:spPr>
          <a:xfrm>
            <a:off x="5148201" y="1228688"/>
            <a:ext cx="2844000" cy="3293515"/>
          </a:xfrm>
          <a:prstGeom prst="rect">
            <a:avLst/>
          </a:prstGeom>
        </p:spPr>
        <p:txBody>
          <a:bodyPr spcFirstLastPara="1" wrap="square" lIns="91425" tIns="91425" rIns="91425" bIns="91425" anchor="ctr" anchorCtr="0">
            <a:noAutofit/>
          </a:bodyPr>
          <a:lstStyle/>
          <a:p>
            <a:pPr marL="0" lvl="0" indent="0" rtl="0">
              <a:spcBef>
                <a:spcPts val="0"/>
              </a:spcBef>
              <a:spcAft>
                <a:spcPts val="1600"/>
              </a:spcAft>
            </a:pPr>
            <a:r>
              <a:rPr lang="en-US" sz="1200" dirty="0">
                <a:effectLst/>
                <a:latin typeface="Lato" panose="020F0502020204030203" pitchFamily="34" charset="77"/>
                <a:ea typeface="Calibri" panose="020F0502020204030204" pitchFamily="34" charset="0"/>
                <a:cs typeface="Times New Roman" panose="02020603050405020304" pitchFamily="18" charset="0"/>
              </a:rPr>
              <a:t>Tata </a:t>
            </a:r>
            <a:r>
              <a:rPr lang="en-US" sz="1200" dirty="0" err="1">
                <a:effectLst/>
                <a:latin typeface="Lato" panose="020F0502020204030203" pitchFamily="34" charset="77"/>
                <a:ea typeface="Calibri" panose="020F0502020204030204" pitchFamily="34" charset="0"/>
                <a:cs typeface="Times New Roman" panose="02020603050405020304" pitchFamily="18" charset="0"/>
              </a:rPr>
              <a:t>elxsi</a:t>
            </a:r>
            <a:r>
              <a:rPr lang="en-US" sz="1200" dirty="0">
                <a:effectLst/>
                <a:latin typeface="Lato" panose="020F0502020204030203" pitchFamily="34" charset="77"/>
                <a:ea typeface="Calibri" panose="020F0502020204030204" pitchFamily="34" charset="0"/>
                <a:cs typeface="Times New Roman" panose="02020603050405020304" pitchFamily="18" charset="0"/>
              </a:rPr>
              <a:t> is the branch of famous Tata group of companies which handles the technological division of the Tata group. </a:t>
            </a:r>
            <a:r>
              <a:rPr lang="en-US" sz="1200" dirty="0">
                <a:latin typeface="Lato" panose="020F0502020204030203" pitchFamily="34" charset="77"/>
                <a:ea typeface="Calibri" panose="020F0502020204030204" pitchFamily="34" charset="0"/>
                <a:cs typeface="Times New Roman" panose="02020603050405020304" pitchFamily="18" charset="0"/>
              </a:rPr>
              <a:t>T</a:t>
            </a:r>
            <a:r>
              <a:rPr lang="en-US" sz="1200" dirty="0">
                <a:effectLst/>
                <a:latin typeface="Lato" panose="020F0502020204030203" pitchFamily="34" charset="77"/>
                <a:ea typeface="Calibri" panose="020F0502020204030204" pitchFamily="34" charset="0"/>
                <a:cs typeface="Times New Roman" panose="02020603050405020304" pitchFamily="18" charset="0"/>
              </a:rPr>
              <a:t>he company operates in multiple industries like Automobile, broadcast and media, consumer appliances, healthcare, rail, semiconductors and telecommunications.</a:t>
            </a:r>
            <a:r>
              <a:rPr lang="en-IN" sz="1200" dirty="0">
                <a:effectLst/>
                <a:latin typeface="Lato" panose="020F0502020204030203" pitchFamily="34" charset="77"/>
              </a:rPr>
              <a:t> </a:t>
            </a:r>
          </a:p>
          <a:p>
            <a:pPr marL="0" indent="0">
              <a:spcAft>
                <a:spcPts val="1600"/>
              </a:spcAft>
            </a:pPr>
            <a:r>
              <a:rPr lang="en-US" sz="1200" kern="100" dirty="0">
                <a:effectLst/>
                <a:latin typeface="Lato" panose="020F0502020204030203" pitchFamily="34" charset="77"/>
                <a:ea typeface="Calibri" panose="020F0502020204030204" pitchFamily="34" charset="0"/>
                <a:cs typeface="Times New Roman" panose="02020603050405020304" pitchFamily="18" charset="0"/>
              </a:rPr>
              <a:t>The stock trades on NSE and BSE as their primary exchanges .</a:t>
            </a:r>
            <a:endParaRPr lang="en-IN" sz="1200" kern="100" dirty="0">
              <a:effectLst/>
              <a:latin typeface="Lato" panose="020F0502020204030203" pitchFamily="34" charset="77"/>
              <a:ea typeface="Calibri" panose="020F0502020204030204" pitchFamily="34" charset="0"/>
              <a:cs typeface="Times New Roman" panose="02020603050405020304" pitchFamily="18" charset="0"/>
            </a:endParaRPr>
          </a:p>
          <a:p>
            <a:pPr marL="0" indent="0">
              <a:spcAft>
                <a:spcPts val="1600"/>
              </a:spcAft>
            </a:pPr>
            <a:r>
              <a:rPr lang="en-US" sz="1200" kern="100" dirty="0">
                <a:effectLst/>
                <a:latin typeface="Lato" panose="020F0502020204030203" pitchFamily="34" charset="77"/>
                <a:ea typeface="Calibri" panose="020F0502020204030204" pitchFamily="34" charset="0"/>
                <a:cs typeface="Times New Roman" panose="02020603050405020304" pitchFamily="18" charset="0"/>
              </a:rPr>
              <a:t>The stock operates at 6666.00INR </a:t>
            </a:r>
            <a:endParaRPr lang="en-IN" sz="1200" kern="100" dirty="0">
              <a:effectLst/>
              <a:latin typeface="Lato" panose="020F0502020204030203" pitchFamily="34" charset="77"/>
              <a:ea typeface="Calibri" panose="020F0502020204030204" pitchFamily="34" charset="0"/>
              <a:cs typeface="Times New Roman" panose="02020603050405020304" pitchFamily="18" charset="0"/>
            </a:endParaRPr>
          </a:p>
          <a:p>
            <a:pPr marL="0" lvl="0" indent="0" rtl="0">
              <a:spcBef>
                <a:spcPts val="0"/>
              </a:spcBef>
              <a:spcAft>
                <a:spcPts val="1600"/>
              </a:spcAft>
            </a:pPr>
            <a:endParaRPr sz="900" dirty="0">
              <a:latin typeface="Lato" panose="020F0502020204030203" pitchFamily="34" charset="77"/>
            </a:endParaRPr>
          </a:p>
        </p:txBody>
      </p:sp>
      <p:sp>
        <p:nvSpPr>
          <p:cNvPr id="2" name="Oval 1">
            <a:extLst>
              <a:ext uri="{FF2B5EF4-FFF2-40B4-BE49-F238E27FC236}">
                <a16:creationId xmlns:a16="http://schemas.microsoft.com/office/drawing/2014/main" id="{279EA184-3B02-CE04-0C76-6E6A0CB75DAB}"/>
              </a:ext>
            </a:extLst>
          </p:cNvPr>
          <p:cNvSpPr/>
          <p:nvPr/>
        </p:nvSpPr>
        <p:spPr>
          <a:xfrm>
            <a:off x="5016949" y="1446702"/>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C8F487ED-387C-5015-D942-2A28FCC65E99}"/>
              </a:ext>
            </a:extLst>
          </p:cNvPr>
          <p:cNvSpPr/>
          <p:nvPr/>
        </p:nvSpPr>
        <p:spPr>
          <a:xfrm>
            <a:off x="5028378" y="3160723"/>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D5AC8A26-E158-BF3D-A4D0-447D013EA895}"/>
              </a:ext>
            </a:extLst>
          </p:cNvPr>
          <p:cNvSpPr/>
          <p:nvPr/>
        </p:nvSpPr>
        <p:spPr>
          <a:xfrm>
            <a:off x="5026623" y="3681789"/>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pic>
        <p:nvPicPr>
          <p:cNvPr id="1132" name="Google Shape;1132;p77"/>
          <p:cNvPicPr preferRelativeResize="0"/>
          <p:nvPr/>
        </p:nvPicPr>
        <p:blipFill rotWithShape="1">
          <a:blip r:embed="rId3">
            <a:alphaModFix/>
          </a:blip>
          <a:srcRect l="3817" t="13431" r="2846" b="2464"/>
          <a:stretch/>
        </p:blipFill>
        <p:spPr>
          <a:xfrm>
            <a:off x="767325" y="866325"/>
            <a:ext cx="3896100" cy="3511200"/>
          </a:xfrm>
          <a:prstGeom prst="ellipse">
            <a:avLst/>
          </a:prstGeom>
          <a:noFill/>
          <a:ln>
            <a:noFill/>
          </a:ln>
        </p:spPr>
      </p:pic>
      <p:sp>
        <p:nvSpPr>
          <p:cNvPr id="1133" name="Google Shape;1133;p77"/>
          <p:cNvSpPr txBox="1">
            <a:spLocks noGrp="1"/>
          </p:cNvSpPr>
          <p:nvPr>
            <p:ph type="ctrTitle"/>
          </p:nvPr>
        </p:nvSpPr>
        <p:spPr>
          <a:xfrm flipH="1">
            <a:off x="5014050" y="1826175"/>
            <a:ext cx="3413700" cy="159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 name="Rectangle 1">
            <a:extLst>
              <a:ext uri="{FF2B5EF4-FFF2-40B4-BE49-F238E27FC236}">
                <a16:creationId xmlns:a16="http://schemas.microsoft.com/office/drawing/2014/main" id="{ED12EC6B-DFAA-0CB2-EEAB-9E3BC37248CE}"/>
              </a:ext>
            </a:extLst>
          </p:cNvPr>
          <p:cNvSpPr/>
          <p:nvPr/>
        </p:nvSpPr>
        <p:spPr>
          <a:xfrm>
            <a:off x="5014050" y="3886200"/>
            <a:ext cx="3284130" cy="868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pic>
        <p:nvPicPr>
          <p:cNvPr id="3" name="Picture 2">
            <a:extLst>
              <a:ext uri="{FF2B5EF4-FFF2-40B4-BE49-F238E27FC236}">
                <a16:creationId xmlns:a16="http://schemas.microsoft.com/office/drawing/2014/main" id="{35F97FCE-7880-493D-3BF5-BA9B92D1CF31}"/>
              </a:ext>
            </a:extLst>
          </p:cNvPr>
          <p:cNvPicPr>
            <a:picLocks noChangeAspect="1"/>
          </p:cNvPicPr>
          <p:nvPr/>
        </p:nvPicPr>
        <p:blipFill rotWithShape="1">
          <a:blip r:embed="rId3"/>
          <a:srcRect l="1519" r="1" b="-9630"/>
          <a:stretch/>
        </p:blipFill>
        <p:spPr>
          <a:xfrm>
            <a:off x="833400" y="1199739"/>
            <a:ext cx="1863550" cy="417690"/>
          </a:xfrm>
          <a:prstGeom prst="rect">
            <a:avLst/>
          </a:prstGeom>
        </p:spPr>
      </p:pic>
      <p:pic>
        <p:nvPicPr>
          <p:cNvPr id="503" name="Google Shape;503;p47"/>
          <p:cNvPicPr preferRelativeResize="0"/>
          <p:nvPr/>
        </p:nvPicPr>
        <p:blipFill rotWithShape="1">
          <a:blip r:embed="rId4">
            <a:alphaModFix/>
          </a:blip>
          <a:srcRect l="11513" t="3899" r="5353" b="9453"/>
          <a:stretch/>
        </p:blipFill>
        <p:spPr>
          <a:xfrm>
            <a:off x="2959122" y="1276250"/>
            <a:ext cx="3154500" cy="3288000"/>
          </a:xfrm>
          <a:prstGeom prst="rect">
            <a:avLst/>
          </a:prstGeom>
          <a:noFill/>
          <a:ln>
            <a:noFill/>
          </a:ln>
        </p:spPr>
      </p:pic>
      <p:sp>
        <p:nvSpPr>
          <p:cNvPr id="504" name="Google Shape;504;p47"/>
          <p:cNvSpPr txBox="1">
            <a:spLocks noGrp="1"/>
          </p:cNvSpPr>
          <p:nvPr>
            <p:ph type="title"/>
          </p:nvPr>
        </p:nvSpPr>
        <p:spPr>
          <a:xfrm>
            <a:off x="2442750" y="271328"/>
            <a:ext cx="43197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Brand Portfolio</a:t>
            </a:r>
            <a:endParaRPr dirty="0"/>
          </a:p>
        </p:txBody>
      </p:sp>
      <p:sp>
        <p:nvSpPr>
          <p:cNvPr id="513" name="Google Shape;513;p47"/>
          <p:cNvSpPr txBox="1">
            <a:spLocks noGrp="1"/>
          </p:cNvSpPr>
          <p:nvPr>
            <p:ph type="title" idx="9"/>
          </p:nvPr>
        </p:nvSpPr>
        <p:spPr>
          <a:xfrm>
            <a:off x="476410" y="1167128"/>
            <a:ext cx="466200" cy="474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pic>
        <p:nvPicPr>
          <p:cNvPr id="5" name="Picture 4">
            <a:extLst>
              <a:ext uri="{FF2B5EF4-FFF2-40B4-BE49-F238E27FC236}">
                <a16:creationId xmlns:a16="http://schemas.microsoft.com/office/drawing/2014/main" id="{D9DA0E2D-2EE5-3E11-7720-A7E6469728B9}"/>
              </a:ext>
            </a:extLst>
          </p:cNvPr>
          <p:cNvPicPr>
            <a:picLocks noChangeAspect="1"/>
          </p:cNvPicPr>
          <p:nvPr/>
        </p:nvPicPr>
        <p:blipFill>
          <a:blip r:embed="rId5"/>
          <a:stretch>
            <a:fillRect/>
          </a:stretch>
        </p:blipFill>
        <p:spPr>
          <a:xfrm>
            <a:off x="819025" y="1934980"/>
            <a:ext cx="1892300" cy="863600"/>
          </a:xfrm>
          <a:prstGeom prst="rect">
            <a:avLst/>
          </a:prstGeom>
        </p:spPr>
      </p:pic>
      <p:pic>
        <p:nvPicPr>
          <p:cNvPr id="7" name="Picture 6">
            <a:extLst>
              <a:ext uri="{FF2B5EF4-FFF2-40B4-BE49-F238E27FC236}">
                <a16:creationId xmlns:a16="http://schemas.microsoft.com/office/drawing/2014/main" id="{73047827-C9CC-A921-15E7-F62667F23D46}"/>
              </a:ext>
            </a:extLst>
          </p:cNvPr>
          <p:cNvPicPr>
            <a:picLocks noChangeAspect="1"/>
          </p:cNvPicPr>
          <p:nvPr/>
        </p:nvPicPr>
        <p:blipFill>
          <a:blip r:embed="rId6"/>
          <a:stretch>
            <a:fillRect/>
          </a:stretch>
        </p:blipFill>
        <p:spPr>
          <a:xfrm>
            <a:off x="780795" y="2936122"/>
            <a:ext cx="1892300" cy="952500"/>
          </a:xfrm>
          <a:prstGeom prst="rect">
            <a:avLst/>
          </a:prstGeom>
        </p:spPr>
      </p:pic>
      <p:pic>
        <p:nvPicPr>
          <p:cNvPr id="9" name="Picture 8">
            <a:extLst>
              <a:ext uri="{FF2B5EF4-FFF2-40B4-BE49-F238E27FC236}">
                <a16:creationId xmlns:a16="http://schemas.microsoft.com/office/drawing/2014/main" id="{DD690235-8AB3-E0A1-774C-DDA5EFCACA98}"/>
              </a:ext>
            </a:extLst>
          </p:cNvPr>
          <p:cNvPicPr>
            <a:picLocks noChangeAspect="1"/>
          </p:cNvPicPr>
          <p:nvPr/>
        </p:nvPicPr>
        <p:blipFill>
          <a:blip r:embed="rId7"/>
          <a:stretch>
            <a:fillRect/>
          </a:stretch>
        </p:blipFill>
        <p:spPr>
          <a:xfrm>
            <a:off x="6936739" y="4027172"/>
            <a:ext cx="1892300" cy="952500"/>
          </a:xfrm>
          <a:prstGeom prst="rect">
            <a:avLst/>
          </a:prstGeom>
        </p:spPr>
      </p:pic>
      <p:pic>
        <p:nvPicPr>
          <p:cNvPr id="11" name="Picture 10">
            <a:extLst>
              <a:ext uri="{FF2B5EF4-FFF2-40B4-BE49-F238E27FC236}">
                <a16:creationId xmlns:a16="http://schemas.microsoft.com/office/drawing/2014/main" id="{CA75EEDB-8E4C-CB82-4031-392B50F6FB08}"/>
              </a:ext>
            </a:extLst>
          </p:cNvPr>
          <p:cNvPicPr>
            <a:picLocks noChangeAspect="1"/>
          </p:cNvPicPr>
          <p:nvPr/>
        </p:nvPicPr>
        <p:blipFill>
          <a:blip r:embed="rId8"/>
          <a:stretch>
            <a:fillRect/>
          </a:stretch>
        </p:blipFill>
        <p:spPr>
          <a:xfrm>
            <a:off x="6786821" y="1042211"/>
            <a:ext cx="1892300" cy="1003300"/>
          </a:xfrm>
          <a:prstGeom prst="rect">
            <a:avLst/>
          </a:prstGeom>
        </p:spPr>
      </p:pic>
      <p:pic>
        <p:nvPicPr>
          <p:cNvPr id="13" name="Picture 12">
            <a:extLst>
              <a:ext uri="{FF2B5EF4-FFF2-40B4-BE49-F238E27FC236}">
                <a16:creationId xmlns:a16="http://schemas.microsoft.com/office/drawing/2014/main" id="{40B85A2F-14D8-D7B3-62D3-050185074BED}"/>
              </a:ext>
            </a:extLst>
          </p:cNvPr>
          <p:cNvPicPr>
            <a:picLocks noChangeAspect="1"/>
          </p:cNvPicPr>
          <p:nvPr/>
        </p:nvPicPr>
        <p:blipFill>
          <a:blip r:embed="rId9"/>
          <a:stretch>
            <a:fillRect/>
          </a:stretch>
        </p:blipFill>
        <p:spPr>
          <a:xfrm>
            <a:off x="6786821" y="2111585"/>
            <a:ext cx="1892300" cy="1003300"/>
          </a:xfrm>
          <a:prstGeom prst="rect">
            <a:avLst/>
          </a:prstGeom>
        </p:spPr>
      </p:pic>
      <p:pic>
        <p:nvPicPr>
          <p:cNvPr id="15" name="Picture 14">
            <a:extLst>
              <a:ext uri="{FF2B5EF4-FFF2-40B4-BE49-F238E27FC236}">
                <a16:creationId xmlns:a16="http://schemas.microsoft.com/office/drawing/2014/main" id="{45C4FF2D-0836-B09C-D243-905D554BE087}"/>
              </a:ext>
            </a:extLst>
          </p:cNvPr>
          <p:cNvPicPr>
            <a:picLocks noChangeAspect="1"/>
          </p:cNvPicPr>
          <p:nvPr/>
        </p:nvPicPr>
        <p:blipFill>
          <a:blip r:embed="rId10"/>
          <a:stretch>
            <a:fillRect/>
          </a:stretch>
        </p:blipFill>
        <p:spPr>
          <a:xfrm>
            <a:off x="771616" y="3976372"/>
            <a:ext cx="1892300" cy="1003300"/>
          </a:xfrm>
          <a:prstGeom prst="rect">
            <a:avLst/>
          </a:prstGeom>
        </p:spPr>
      </p:pic>
      <p:pic>
        <p:nvPicPr>
          <p:cNvPr id="17" name="Picture 16">
            <a:extLst>
              <a:ext uri="{FF2B5EF4-FFF2-40B4-BE49-F238E27FC236}">
                <a16:creationId xmlns:a16="http://schemas.microsoft.com/office/drawing/2014/main" id="{15BDEC3B-5B0B-AEF7-0B0D-80B1190F355D}"/>
              </a:ext>
            </a:extLst>
          </p:cNvPr>
          <p:cNvPicPr>
            <a:picLocks noChangeAspect="1"/>
          </p:cNvPicPr>
          <p:nvPr/>
        </p:nvPicPr>
        <p:blipFill>
          <a:blip r:embed="rId11"/>
          <a:stretch>
            <a:fillRect/>
          </a:stretch>
        </p:blipFill>
        <p:spPr>
          <a:xfrm>
            <a:off x="6862005" y="3180960"/>
            <a:ext cx="1892300" cy="1003300"/>
          </a:xfrm>
          <a:prstGeom prst="rect">
            <a:avLst/>
          </a:prstGeom>
        </p:spPr>
      </p:pic>
      <p:sp>
        <p:nvSpPr>
          <p:cNvPr id="47" name="Google Shape;513;p47">
            <a:extLst>
              <a:ext uri="{FF2B5EF4-FFF2-40B4-BE49-F238E27FC236}">
                <a16:creationId xmlns:a16="http://schemas.microsoft.com/office/drawing/2014/main" id="{F3FC21F3-8792-CB60-E217-705D525EC3B7}"/>
              </a:ext>
            </a:extLst>
          </p:cNvPr>
          <p:cNvSpPr txBox="1">
            <a:spLocks/>
          </p:cNvSpPr>
          <p:nvPr/>
        </p:nvSpPr>
        <p:spPr>
          <a:xfrm>
            <a:off x="441488" y="3154472"/>
            <a:ext cx="46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1800" b="0" i="0" u="none" strike="noStrike" cap="none">
                <a:solidFill>
                  <a:schemeClr val="dk1"/>
                </a:solidFill>
                <a:latin typeface="Palanquin SemiBold"/>
                <a:ea typeface="Palanquin SemiBold"/>
                <a:cs typeface="Palanquin SemiBold"/>
                <a:sym typeface="Palanquin SemiBol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03</a:t>
            </a:r>
          </a:p>
        </p:txBody>
      </p:sp>
      <p:sp>
        <p:nvSpPr>
          <p:cNvPr id="49" name="Google Shape;513;p47">
            <a:extLst>
              <a:ext uri="{FF2B5EF4-FFF2-40B4-BE49-F238E27FC236}">
                <a16:creationId xmlns:a16="http://schemas.microsoft.com/office/drawing/2014/main" id="{77C33CF4-0AE6-0624-5019-30CBE6DA1F48}"/>
              </a:ext>
            </a:extLst>
          </p:cNvPr>
          <p:cNvSpPr txBox="1">
            <a:spLocks/>
          </p:cNvSpPr>
          <p:nvPr/>
        </p:nvSpPr>
        <p:spPr>
          <a:xfrm>
            <a:off x="933610" y="1624328"/>
            <a:ext cx="46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1800" b="0" i="0" u="none" strike="noStrike" cap="none">
                <a:solidFill>
                  <a:schemeClr val="dk1"/>
                </a:solidFill>
                <a:latin typeface="Palanquin SemiBold"/>
                <a:ea typeface="Palanquin SemiBold"/>
                <a:cs typeface="Palanquin SemiBold"/>
                <a:sym typeface="Palanquin SemiBol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 dirty="0"/>
          </a:p>
          <a:p>
            <a:endParaRPr lang="en" dirty="0"/>
          </a:p>
        </p:txBody>
      </p:sp>
      <p:sp>
        <p:nvSpPr>
          <p:cNvPr id="50" name="Google Shape;513;p47">
            <a:extLst>
              <a:ext uri="{FF2B5EF4-FFF2-40B4-BE49-F238E27FC236}">
                <a16:creationId xmlns:a16="http://schemas.microsoft.com/office/drawing/2014/main" id="{FEA267D9-080A-C22B-7F91-7758F359D58A}"/>
              </a:ext>
            </a:extLst>
          </p:cNvPr>
          <p:cNvSpPr txBox="1">
            <a:spLocks/>
          </p:cNvSpPr>
          <p:nvPr/>
        </p:nvSpPr>
        <p:spPr>
          <a:xfrm>
            <a:off x="476410" y="1989028"/>
            <a:ext cx="46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1800" b="0" i="0" u="none" strike="noStrike" cap="none">
                <a:solidFill>
                  <a:schemeClr val="dk1"/>
                </a:solidFill>
                <a:latin typeface="Palanquin SemiBold"/>
                <a:ea typeface="Palanquin SemiBold"/>
                <a:cs typeface="Palanquin SemiBold"/>
                <a:sym typeface="Palanquin SemiBol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02</a:t>
            </a:r>
          </a:p>
        </p:txBody>
      </p:sp>
      <p:sp>
        <p:nvSpPr>
          <p:cNvPr id="51" name="Google Shape;513;p47">
            <a:extLst>
              <a:ext uri="{FF2B5EF4-FFF2-40B4-BE49-F238E27FC236}">
                <a16:creationId xmlns:a16="http://schemas.microsoft.com/office/drawing/2014/main" id="{02E7C5A5-6C01-4313-EEEB-4FC676FF4CA0}"/>
              </a:ext>
            </a:extLst>
          </p:cNvPr>
          <p:cNvSpPr txBox="1">
            <a:spLocks/>
          </p:cNvSpPr>
          <p:nvPr/>
        </p:nvSpPr>
        <p:spPr>
          <a:xfrm>
            <a:off x="6503333" y="4199851"/>
            <a:ext cx="46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1800" b="0" i="0" u="none" strike="noStrike" cap="none">
                <a:solidFill>
                  <a:schemeClr val="dk1"/>
                </a:solidFill>
                <a:latin typeface="Palanquin SemiBold"/>
                <a:ea typeface="Palanquin SemiBold"/>
                <a:cs typeface="Palanquin SemiBold"/>
                <a:sym typeface="Palanquin SemiBol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08</a:t>
            </a:r>
          </a:p>
        </p:txBody>
      </p:sp>
      <p:sp>
        <p:nvSpPr>
          <p:cNvPr id="52" name="Google Shape;513;p47">
            <a:extLst>
              <a:ext uri="{FF2B5EF4-FFF2-40B4-BE49-F238E27FC236}">
                <a16:creationId xmlns:a16="http://schemas.microsoft.com/office/drawing/2014/main" id="{8B54A4F5-390E-9805-8D03-D91830984E5D}"/>
              </a:ext>
            </a:extLst>
          </p:cNvPr>
          <p:cNvSpPr txBox="1">
            <a:spLocks/>
          </p:cNvSpPr>
          <p:nvPr/>
        </p:nvSpPr>
        <p:spPr>
          <a:xfrm>
            <a:off x="6448819" y="1198760"/>
            <a:ext cx="46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1800" b="0" i="0" u="none" strike="noStrike" cap="none">
                <a:solidFill>
                  <a:schemeClr val="dk1"/>
                </a:solidFill>
                <a:latin typeface="Palanquin SemiBold"/>
                <a:ea typeface="Palanquin SemiBold"/>
                <a:cs typeface="Palanquin SemiBold"/>
                <a:sym typeface="Palanquin SemiBol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05</a:t>
            </a:r>
          </a:p>
        </p:txBody>
      </p:sp>
      <p:sp>
        <p:nvSpPr>
          <p:cNvPr id="53" name="Google Shape;513;p47">
            <a:extLst>
              <a:ext uri="{FF2B5EF4-FFF2-40B4-BE49-F238E27FC236}">
                <a16:creationId xmlns:a16="http://schemas.microsoft.com/office/drawing/2014/main" id="{76DE98E5-7694-89F8-CD45-45F754D2F0A4}"/>
              </a:ext>
            </a:extLst>
          </p:cNvPr>
          <p:cNvSpPr txBox="1">
            <a:spLocks/>
          </p:cNvSpPr>
          <p:nvPr/>
        </p:nvSpPr>
        <p:spPr>
          <a:xfrm>
            <a:off x="432309" y="4106972"/>
            <a:ext cx="46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1800" b="0" i="0" u="none" strike="noStrike" cap="none">
                <a:solidFill>
                  <a:schemeClr val="dk1"/>
                </a:solidFill>
                <a:latin typeface="Palanquin SemiBold"/>
                <a:ea typeface="Palanquin SemiBold"/>
                <a:cs typeface="Palanquin SemiBold"/>
                <a:sym typeface="Palanquin SemiBol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04</a:t>
            </a:r>
          </a:p>
        </p:txBody>
      </p:sp>
      <p:sp>
        <p:nvSpPr>
          <p:cNvPr id="54" name="Google Shape;513;p47">
            <a:extLst>
              <a:ext uri="{FF2B5EF4-FFF2-40B4-BE49-F238E27FC236}">
                <a16:creationId xmlns:a16="http://schemas.microsoft.com/office/drawing/2014/main" id="{3DA4C482-83EA-5D1C-8C8B-00BA69CFC48E}"/>
              </a:ext>
            </a:extLst>
          </p:cNvPr>
          <p:cNvSpPr txBox="1">
            <a:spLocks/>
          </p:cNvSpPr>
          <p:nvPr/>
        </p:nvSpPr>
        <p:spPr>
          <a:xfrm>
            <a:off x="6501535" y="3238721"/>
            <a:ext cx="46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1800" b="0" i="0" u="none" strike="noStrike" cap="none">
                <a:solidFill>
                  <a:schemeClr val="dk1"/>
                </a:solidFill>
                <a:latin typeface="Palanquin SemiBold"/>
                <a:ea typeface="Palanquin SemiBold"/>
                <a:cs typeface="Palanquin SemiBold"/>
                <a:sym typeface="Palanquin SemiBol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07</a:t>
            </a:r>
          </a:p>
        </p:txBody>
      </p:sp>
      <p:sp>
        <p:nvSpPr>
          <p:cNvPr id="55" name="Google Shape;513;p47">
            <a:extLst>
              <a:ext uri="{FF2B5EF4-FFF2-40B4-BE49-F238E27FC236}">
                <a16:creationId xmlns:a16="http://schemas.microsoft.com/office/drawing/2014/main" id="{C5A50C8A-B6A9-2B63-F871-EF4A9E426B37}"/>
              </a:ext>
            </a:extLst>
          </p:cNvPr>
          <p:cNvSpPr txBox="1">
            <a:spLocks/>
          </p:cNvSpPr>
          <p:nvPr/>
        </p:nvSpPr>
        <p:spPr>
          <a:xfrm>
            <a:off x="6464317" y="2269313"/>
            <a:ext cx="466200" cy="474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lanquin SemiBold"/>
              <a:buNone/>
              <a:defRPr sz="1800" b="0" i="0" u="none" strike="noStrike" cap="none">
                <a:solidFill>
                  <a:schemeClr val="dk1"/>
                </a:solidFill>
                <a:latin typeface="Palanquin SemiBold"/>
                <a:ea typeface="Palanquin SemiBold"/>
                <a:cs typeface="Palanquin SemiBold"/>
                <a:sym typeface="Palanquin SemiBold"/>
              </a:defRPr>
            </a:lvl1pPr>
            <a:lvl2pPr marR="0" lvl="1"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 dirty="0"/>
              <a:t>06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599090" y="229678"/>
            <a:ext cx="3627000"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Industrial Outlook</a:t>
            </a:r>
            <a:endParaRPr dirty="0"/>
          </a:p>
        </p:txBody>
      </p:sp>
      <p:pic>
        <p:nvPicPr>
          <p:cNvPr id="29" name="Picture 28">
            <a:extLst>
              <a:ext uri="{FF2B5EF4-FFF2-40B4-BE49-F238E27FC236}">
                <a16:creationId xmlns:a16="http://schemas.microsoft.com/office/drawing/2014/main" id="{1C4D8526-8258-F298-A58B-1A4A65F4952D}"/>
              </a:ext>
            </a:extLst>
          </p:cNvPr>
          <p:cNvPicPr>
            <a:picLocks noChangeAspect="1"/>
          </p:cNvPicPr>
          <p:nvPr/>
        </p:nvPicPr>
        <p:blipFill>
          <a:blip r:embed="rId3"/>
          <a:stretch>
            <a:fillRect/>
          </a:stretch>
        </p:blipFill>
        <p:spPr>
          <a:xfrm>
            <a:off x="575970" y="1272817"/>
            <a:ext cx="589430" cy="938719"/>
          </a:xfrm>
          <a:prstGeom prst="rect">
            <a:avLst/>
          </a:prstGeom>
        </p:spPr>
      </p:pic>
      <p:sp>
        <p:nvSpPr>
          <p:cNvPr id="30" name="TextBox 29">
            <a:extLst>
              <a:ext uri="{FF2B5EF4-FFF2-40B4-BE49-F238E27FC236}">
                <a16:creationId xmlns:a16="http://schemas.microsoft.com/office/drawing/2014/main" id="{8E4465BD-93B9-4D67-CEF6-4B79A4F5C893}"/>
              </a:ext>
            </a:extLst>
          </p:cNvPr>
          <p:cNvSpPr txBox="1"/>
          <p:nvPr/>
        </p:nvSpPr>
        <p:spPr>
          <a:xfrm>
            <a:off x="1250023" y="1197049"/>
            <a:ext cx="1790875" cy="307777"/>
          </a:xfrm>
          <a:prstGeom prst="rect">
            <a:avLst/>
          </a:prstGeom>
          <a:noFill/>
        </p:spPr>
        <p:txBody>
          <a:bodyPr wrap="none" rtlCol="0">
            <a:spAutoFit/>
          </a:bodyPr>
          <a:lstStyle/>
          <a:p>
            <a:r>
              <a:rPr lang="en-US" b="1" dirty="0">
                <a:latin typeface="Lato" panose="020F0502020204030203" pitchFamily="34" charset="77"/>
              </a:rPr>
              <a:t>Digital Tech Hotbed</a:t>
            </a:r>
          </a:p>
        </p:txBody>
      </p:sp>
      <p:sp>
        <p:nvSpPr>
          <p:cNvPr id="31" name="TextBox 30">
            <a:extLst>
              <a:ext uri="{FF2B5EF4-FFF2-40B4-BE49-F238E27FC236}">
                <a16:creationId xmlns:a16="http://schemas.microsoft.com/office/drawing/2014/main" id="{7D4EC19F-8C32-05E5-F26F-71141C8CA010}"/>
              </a:ext>
            </a:extLst>
          </p:cNvPr>
          <p:cNvSpPr txBox="1"/>
          <p:nvPr/>
        </p:nvSpPr>
        <p:spPr>
          <a:xfrm>
            <a:off x="1248753" y="1439518"/>
            <a:ext cx="3627000" cy="938719"/>
          </a:xfrm>
          <a:prstGeom prst="rect">
            <a:avLst/>
          </a:prstGeom>
          <a:noFill/>
        </p:spPr>
        <p:txBody>
          <a:bodyPr wrap="square" rtlCol="0">
            <a:spAutoFit/>
          </a:bodyPr>
          <a:lstStyle/>
          <a:p>
            <a:r>
              <a:rPr lang="en-US" sz="1100" dirty="0">
                <a:latin typeface="Lato" panose="020F0502020204030203" pitchFamily="34" charset="77"/>
              </a:rPr>
              <a:t>30-32% revenues from digital;66% of deals largely digital.</a:t>
            </a:r>
          </a:p>
          <a:p>
            <a:r>
              <a:rPr lang="en-US" sz="1100" dirty="0">
                <a:latin typeface="Lato" panose="020F0502020204030203" pitchFamily="34" charset="77"/>
              </a:rPr>
              <a:t>290+ cross border digital focused M&amp;A</a:t>
            </a:r>
          </a:p>
          <a:p>
            <a:r>
              <a:rPr lang="en-US" sz="1100" dirty="0">
                <a:latin typeface="Lato" panose="020F0502020204030203" pitchFamily="34" charset="77"/>
              </a:rPr>
              <a:t>1430+ GCCs of which 43% are portfolio/transformation hubs</a:t>
            </a:r>
          </a:p>
        </p:txBody>
      </p:sp>
      <p:pic>
        <p:nvPicPr>
          <p:cNvPr id="32" name="Picture 31">
            <a:extLst>
              <a:ext uri="{FF2B5EF4-FFF2-40B4-BE49-F238E27FC236}">
                <a16:creationId xmlns:a16="http://schemas.microsoft.com/office/drawing/2014/main" id="{D48B1F8E-3638-7542-F19A-B4310B3BC1DB}"/>
              </a:ext>
            </a:extLst>
          </p:cNvPr>
          <p:cNvPicPr>
            <a:picLocks noChangeAspect="1"/>
          </p:cNvPicPr>
          <p:nvPr/>
        </p:nvPicPr>
        <p:blipFill>
          <a:blip r:embed="rId3"/>
          <a:stretch>
            <a:fillRect/>
          </a:stretch>
        </p:blipFill>
        <p:spPr>
          <a:xfrm>
            <a:off x="4877023" y="1272817"/>
            <a:ext cx="589430" cy="938719"/>
          </a:xfrm>
          <a:prstGeom prst="rect">
            <a:avLst/>
          </a:prstGeom>
        </p:spPr>
      </p:pic>
      <p:sp>
        <p:nvSpPr>
          <p:cNvPr id="33" name="TextBox 32">
            <a:extLst>
              <a:ext uri="{FF2B5EF4-FFF2-40B4-BE49-F238E27FC236}">
                <a16:creationId xmlns:a16="http://schemas.microsoft.com/office/drawing/2014/main" id="{493E0C51-AEFE-EBA1-C38F-EFBA6C180160}"/>
              </a:ext>
            </a:extLst>
          </p:cNvPr>
          <p:cNvSpPr txBox="1"/>
          <p:nvPr/>
        </p:nvSpPr>
        <p:spPr>
          <a:xfrm>
            <a:off x="5526414" y="1182893"/>
            <a:ext cx="2363147" cy="307777"/>
          </a:xfrm>
          <a:prstGeom prst="rect">
            <a:avLst/>
          </a:prstGeom>
          <a:noFill/>
        </p:spPr>
        <p:txBody>
          <a:bodyPr wrap="none" rtlCol="0">
            <a:spAutoFit/>
          </a:bodyPr>
          <a:lstStyle/>
          <a:p>
            <a:r>
              <a:rPr lang="en-US" b="1" dirty="0">
                <a:latin typeface="Lato" panose="020F0502020204030203" pitchFamily="34" charset="77"/>
              </a:rPr>
              <a:t>Growing up Creation Focus</a:t>
            </a:r>
          </a:p>
        </p:txBody>
      </p:sp>
      <p:sp>
        <p:nvSpPr>
          <p:cNvPr id="34" name="TextBox 33">
            <a:extLst>
              <a:ext uri="{FF2B5EF4-FFF2-40B4-BE49-F238E27FC236}">
                <a16:creationId xmlns:a16="http://schemas.microsoft.com/office/drawing/2014/main" id="{75610EFC-0221-B292-C3EA-40EF320F1BBD}"/>
              </a:ext>
            </a:extLst>
          </p:cNvPr>
          <p:cNvSpPr txBox="1"/>
          <p:nvPr/>
        </p:nvSpPr>
        <p:spPr>
          <a:xfrm>
            <a:off x="5526414" y="1429244"/>
            <a:ext cx="3627000" cy="769441"/>
          </a:xfrm>
          <a:prstGeom prst="rect">
            <a:avLst/>
          </a:prstGeom>
          <a:noFill/>
        </p:spPr>
        <p:txBody>
          <a:bodyPr wrap="square" rtlCol="0">
            <a:spAutoFit/>
          </a:bodyPr>
          <a:lstStyle/>
          <a:p>
            <a:r>
              <a:rPr lang="en-US" sz="1100" dirty="0">
                <a:latin typeface="Lato" panose="020F0502020204030203" pitchFamily="34" charset="77"/>
              </a:rPr>
              <a:t>138k tech patents filed by firms in India during 2015-2021</a:t>
            </a:r>
          </a:p>
          <a:p>
            <a:r>
              <a:rPr lang="en-US" sz="1100" dirty="0">
                <a:latin typeface="Lato" panose="020F0502020204030203" pitchFamily="34" charset="77"/>
              </a:rPr>
              <a:t>India ranked  46</a:t>
            </a:r>
            <a:r>
              <a:rPr lang="en-US" sz="1100" baseline="30000" dirty="0">
                <a:latin typeface="Lato" panose="020F0502020204030203" pitchFamily="34" charset="77"/>
              </a:rPr>
              <a:t>th</a:t>
            </a:r>
            <a:r>
              <a:rPr lang="en-US" sz="1100" dirty="0">
                <a:latin typeface="Lato" panose="020F0502020204030203" pitchFamily="34" charset="77"/>
              </a:rPr>
              <a:t>  in Global Innovation Index</a:t>
            </a:r>
          </a:p>
          <a:p>
            <a:r>
              <a:rPr lang="en-US" sz="1100" dirty="0">
                <a:latin typeface="Lato" panose="020F0502020204030203" pitchFamily="34" charset="77"/>
              </a:rPr>
              <a:t>1.5X increase in R&amp;D investments.</a:t>
            </a:r>
          </a:p>
        </p:txBody>
      </p:sp>
      <p:pic>
        <p:nvPicPr>
          <p:cNvPr id="35" name="Picture 34">
            <a:extLst>
              <a:ext uri="{FF2B5EF4-FFF2-40B4-BE49-F238E27FC236}">
                <a16:creationId xmlns:a16="http://schemas.microsoft.com/office/drawing/2014/main" id="{237E3072-487E-096E-3172-2F16034DE638}"/>
              </a:ext>
            </a:extLst>
          </p:cNvPr>
          <p:cNvPicPr>
            <a:picLocks noChangeAspect="1"/>
          </p:cNvPicPr>
          <p:nvPr/>
        </p:nvPicPr>
        <p:blipFill>
          <a:blip r:embed="rId3"/>
          <a:stretch>
            <a:fillRect/>
          </a:stretch>
        </p:blipFill>
        <p:spPr>
          <a:xfrm>
            <a:off x="626656" y="3162140"/>
            <a:ext cx="589430" cy="938719"/>
          </a:xfrm>
          <a:prstGeom prst="rect">
            <a:avLst/>
          </a:prstGeom>
        </p:spPr>
      </p:pic>
      <p:sp>
        <p:nvSpPr>
          <p:cNvPr id="36" name="TextBox 35">
            <a:extLst>
              <a:ext uri="{FF2B5EF4-FFF2-40B4-BE49-F238E27FC236}">
                <a16:creationId xmlns:a16="http://schemas.microsoft.com/office/drawing/2014/main" id="{989AAD5E-8C7A-3CBF-71D3-6D9A9E1D185B}"/>
              </a:ext>
            </a:extLst>
          </p:cNvPr>
          <p:cNvSpPr txBox="1"/>
          <p:nvPr/>
        </p:nvSpPr>
        <p:spPr>
          <a:xfrm>
            <a:off x="1250023" y="3033503"/>
            <a:ext cx="3201517" cy="307777"/>
          </a:xfrm>
          <a:prstGeom prst="rect">
            <a:avLst/>
          </a:prstGeom>
          <a:noFill/>
        </p:spPr>
        <p:txBody>
          <a:bodyPr wrap="none" rtlCol="0">
            <a:spAutoFit/>
          </a:bodyPr>
          <a:lstStyle/>
          <a:p>
            <a:r>
              <a:rPr lang="en-US" b="1" dirty="0">
                <a:latin typeface="Lato" panose="020F0502020204030203" pitchFamily="34" charset="77"/>
              </a:rPr>
              <a:t>3rd Largest Startup Hub In The World</a:t>
            </a:r>
          </a:p>
        </p:txBody>
      </p:sp>
      <p:sp>
        <p:nvSpPr>
          <p:cNvPr id="37" name="TextBox 36">
            <a:extLst>
              <a:ext uri="{FF2B5EF4-FFF2-40B4-BE49-F238E27FC236}">
                <a16:creationId xmlns:a16="http://schemas.microsoft.com/office/drawing/2014/main" id="{18F555E0-8B89-D8B8-2AC1-FC31505728BF}"/>
              </a:ext>
            </a:extLst>
          </p:cNvPr>
          <p:cNvSpPr txBox="1"/>
          <p:nvPr/>
        </p:nvSpPr>
        <p:spPr>
          <a:xfrm>
            <a:off x="1276047" y="3316391"/>
            <a:ext cx="3104378" cy="769441"/>
          </a:xfrm>
          <a:prstGeom prst="rect">
            <a:avLst/>
          </a:prstGeom>
          <a:noFill/>
        </p:spPr>
        <p:txBody>
          <a:bodyPr wrap="square" rtlCol="0">
            <a:spAutoFit/>
          </a:bodyPr>
          <a:lstStyle/>
          <a:p>
            <a:r>
              <a:rPr lang="en-US" sz="1100" dirty="0">
                <a:latin typeface="Lato" panose="020F0502020204030203" pitchFamily="34" charset="77"/>
              </a:rPr>
              <a:t>25,000+ tech start-ups 2250+ founded in 2021</a:t>
            </a:r>
          </a:p>
          <a:p>
            <a:r>
              <a:rPr lang="en-US" sz="1100" dirty="0">
                <a:latin typeface="Lato" panose="020F0502020204030203" pitchFamily="34" charset="77"/>
              </a:rPr>
              <a:t>290+ cross border digital focused M&amp;A</a:t>
            </a:r>
          </a:p>
          <a:p>
            <a:r>
              <a:rPr lang="en-US" sz="1100" dirty="0">
                <a:latin typeface="Lato" panose="020F0502020204030203" pitchFamily="34" charset="77"/>
              </a:rPr>
              <a:t>$24 Bn funding raised in 2021 highest ever</a:t>
            </a:r>
          </a:p>
          <a:p>
            <a:r>
              <a:rPr lang="en-US" sz="1100" dirty="0">
                <a:latin typeface="Lato" panose="020F0502020204030203" pitchFamily="34" charset="77"/>
              </a:rPr>
              <a:t>42 new unicorns, 11 IPOs in 2021</a:t>
            </a:r>
          </a:p>
        </p:txBody>
      </p:sp>
      <p:pic>
        <p:nvPicPr>
          <p:cNvPr id="38" name="Picture 37">
            <a:extLst>
              <a:ext uri="{FF2B5EF4-FFF2-40B4-BE49-F238E27FC236}">
                <a16:creationId xmlns:a16="http://schemas.microsoft.com/office/drawing/2014/main" id="{1F4532C2-DB0A-5D24-02F2-ECBB44A54116}"/>
              </a:ext>
            </a:extLst>
          </p:cNvPr>
          <p:cNvPicPr>
            <a:picLocks noChangeAspect="1"/>
          </p:cNvPicPr>
          <p:nvPr/>
        </p:nvPicPr>
        <p:blipFill>
          <a:blip r:embed="rId3"/>
          <a:stretch>
            <a:fillRect/>
          </a:stretch>
        </p:blipFill>
        <p:spPr>
          <a:xfrm>
            <a:off x="5029423" y="3123427"/>
            <a:ext cx="589430" cy="938719"/>
          </a:xfrm>
          <a:prstGeom prst="rect">
            <a:avLst/>
          </a:prstGeom>
        </p:spPr>
      </p:pic>
      <p:sp>
        <p:nvSpPr>
          <p:cNvPr id="39" name="TextBox 38">
            <a:extLst>
              <a:ext uri="{FF2B5EF4-FFF2-40B4-BE49-F238E27FC236}">
                <a16:creationId xmlns:a16="http://schemas.microsoft.com/office/drawing/2014/main" id="{AB2EBA31-FA12-8C7E-6F64-0F36DD36C3EF}"/>
              </a:ext>
            </a:extLst>
          </p:cNvPr>
          <p:cNvSpPr txBox="1"/>
          <p:nvPr/>
        </p:nvSpPr>
        <p:spPr>
          <a:xfrm>
            <a:off x="5678814" y="3033503"/>
            <a:ext cx="2723823" cy="307777"/>
          </a:xfrm>
          <a:prstGeom prst="rect">
            <a:avLst/>
          </a:prstGeom>
          <a:noFill/>
        </p:spPr>
        <p:txBody>
          <a:bodyPr wrap="none" rtlCol="0">
            <a:spAutoFit/>
          </a:bodyPr>
          <a:lstStyle/>
          <a:p>
            <a:r>
              <a:rPr lang="en-US" b="1" dirty="0">
                <a:latin typeface="Lato" panose="020F0502020204030203" pitchFamily="34" charset="77"/>
              </a:rPr>
              <a:t>Leading in Hybrid Work Models</a:t>
            </a:r>
          </a:p>
        </p:txBody>
      </p:sp>
      <p:sp>
        <p:nvSpPr>
          <p:cNvPr id="40" name="TextBox 39">
            <a:extLst>
              <a:ext uri="{FF2B5EF4-FFF2-40B4-BE49-F238E27FC236}">
                <a16:creationId xmlns:a16="http://schemas.microsoft.com/office/drawing/2014/main" id="{2E09FF0F-AAA3-86C2-6423-E0E4B27C63D6}"/>
              </a:ext>
            </a:extLst>
          </p:cNvPr>
          <p:cNvSpPr txBox="1"/>
          <p:nvPr/>
        </p:nvSpPr>
        <p:spPr>
          <a:xfrm>
            <a:off x="5678814" y="3279854"/>
            <a:ext cx="3232711" cy="769441"/>
          </a:xfrm>
          <a:prstGeom prst="rect">
            <a:avLst/>
          </a:prstGeom>
          <a:noFill/>
        </p:spPr>
        <p:txBody>
          <a:bodyPr wrap="square" rtlCol="0">
            <a:spAutoFit/>
          </a:bodyPr>
          <a:lstStyle/>
          <a:p>
            <a:r>
              <a:rPr lang="en-US" sz="1100" dirty="0">
                <a:latin typeface="Lato" panose="020F0502020204030203" pitchFamily="34" charset="77"/>
              </a:rPr>
              <a:t>70% of tech organization are looking at adopting hybrid work models</a:t>
            </a:r>
          </a:p>
          <a:p>
            <a:r>
              <a:rPr lang="en-US" sz="1100" dirty="0">
                <a:latin typeface="Lato" panose="020F0502020204030203" pitchFamily="34" charset="77"/>
              </a:rPr>
              <a:t>Virtual screening, recruitment , onboarding and training becoming the norm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599090" y="229678"/>
            <a:ext cx="3627000"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Industrial Outlook</a:t>
            </a:r>
            <a:endParaRPr dirty="0"/>
          </a:p>
        </p:txBody>
      </p:sp>
      <p:sp>
        <p:nvSpPr>
          <p:cNvPr id="5" name="Subtitle 4">
            <a:extLst>
              <a:ext uri="{FF2B5EF4-FFF2-40B4-BE49-F238E27FC236}">
                <a16:creationId xmlns:a16="http://schemas.microsoft.com/office/drawing/2014/main" id="{44FEB0D6-286F-C582-9F1A-91FF40881363}"/>
              </a:ext>
            </a:extLst>
          </p:cNvPr>
          <p:cNvSpPr>
            <a:spLocks noGrp="1"/>
          </p:cNvSpPr>
          <p:nvPr>
            <p:ph type="subTitle" idx="2"/>
          </p:nvPr>
        </p:nvSpPr>
        <p:spPr>
          <a:xfrm>
            <a:off x="3848721" y="2105441"/>
            <a:ext cx="2899924" cy="1562552"/>
          </a:xfrm>
        </p:spPr>
        <p:txBody>
          <a:bodyPr/>
          <a:lstStyle/>
          <a:p>
            <a:r>
              <a:rPr lang="en-US" sz="1100" dirty="0"/>
              <a:t>IT software industry has</a:t>
            </a:r>
          </a:p>
          <a:p>
            <a:r>
              <a:rPr lang="en-US" sz="1100" dirty="0"/>
              <a:t>massively contributed a 7.2% </a:t>
            </a:r>
          </a:p>
          <a:p>
            <a:r>
              <a:rPr lang="en-US" sz="1100" dirty="0"/>
              <a:t>rise in India’s GDP in the year </a:t>
            </a:r>
          </a:p>
          <a:p>
            <a:r>
              <a:rPr lang="en-US" sz="1100" dirty="0"/>
              <a:t>2022</a:t>
            </a:r>
          </a:p>
          <a:p>
            <a:endParaRPr lang="en-US" sz="1100" dirty="0"/>
          </a:p>
        </p:txBody>
      </p:sp>
      <p:sp>
        <p:nvSpPr>
          <p:cNvPr id="9" name="Subtitle 8">
            <a:extLst>
              <a:ext uri="{FF2B5EF4-FFF2-40B4-BE49-F238E27FC236}">
                <a16:creationId xmlns:a16="http://schemas.microsoft.com/office/drawing/2014/main" id="{55FC0196-CE6A-3B93-B607-A8DF70A672D5}"/>
              </a:ext>
            </a:extLst>
          </p:cNvPr>
          <p:cNvSpPr>
            <a:spLocks noGrp="1"/>
          </p:cNvSpPr>
          <p:nvPr>
            <p:ph type="subTitle" idx="4"/>
          </p:nvPr>
        </p:nvSpPr>
        <p:spPr>
          <a:xfrm>
            <a:off x="6214391" y="933098"/>
            <a:ext cx="2082586" cy="1562552"/>
          </a:xfrm>
        </p:spPr>
        <p:txBody>
          <a:bodyPr/>
          <a:lstStyle/>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With a 10-15% market</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share, he country is </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Gradually establishing itself </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as an engineering and </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design centre for </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Automobiles , aerospace, </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consumer electronics, </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machinery, and </a:t>
            </a:r>
          </a:p>
          <a:p>
            <a:r>
              <a:rPr lang="en-IN" sz="1100" kern="100" dirty="0">
                <a:effectLst/>
                <a:latin typeface="Lato" panose="020F0502020204030203" pitchFamily="34" charset="77"/>
                <a:ea typeface="Calibri" panose="020F0502020204030204" pitchFamily="34" charset="0"/>
                <a:cs typeface="Times New Roman" panose="02020603050405020304" pitchFamily="18" charset="0"/>
              </a:rPr>
              <a:t>semiconductors</a:t>
            </a:r>
          </a:p>
          <a:p>
            <a:endParaRPr lang="en-US" sz="1100" dirty="0">
              <a:latin typeface="Lato" panose="020F0502020204030203" pitchFamily="34" charset="77"/>
            </a:endParaRPr>
          </a:p>
          <a:p>
            <a:endParaRPr lang="en-US" sz="1100" dirty="0">
              <a:latin typeface="Lato" panose="020F0502020204030203" pitchFamily="34" charset="77"/>
            </a:endParaRPr>
          </a:p>
        </p:txBody>
      </p:sp>
      <p:sp>
        <p:nvSpPr>
          <p:cNvPr id="13" name="Subtitle 12">
            <a:extLst>
              <a:ext uri="{FF2B5EF4-FFF2-40B4-BE49-F238E27FC236}">
                <a16:creationId xmlns:a16="http://schemas.microsoft.com/office/drawing/2014/main" id="{F16DB364-7E9E-A7AC-F8D7-10686A73E27E}"/>
              </a:ext>
            </a:extLst>
          </p:cNvPr>
          <p:cNvSpPr>
            <a:spLocks noGrp="1"/>
          </p:cNvSpPr>
          <p:nvPr>
            <p:ph type="subTitle" idx="6"/>
          </p:nvPr>
        </p:nvSpPr>
        <p:spPr>
          <a:xfrm>
            <a:off x="6261654" y="2846513"/>
            <a:ext cx="2404241" cy="2047766"/>
          </a:xfrm>
        </p:spPr>
        <p:txBody>
          <a:bodyPr/>
          <a:lstStyle/>
          <a:p>
            <a:r>
              <a:rPr lang="en-IN" sz="1100" dirty="0">
                <a:effectLst/>
                <a:latin typeface="Lato" panose="020F0502020204030203" pitchFamily="34" charset="77"/>
                <a:ea typeface="Calibri" panose="020F0502020204030204" pitchFamily="34" charset="0"/>
                <a:cs typeface="Times New Roman" panose="02020603050405020304" pitchFamily="18" charset="0"/>
              </a:rPr>
              <a:t>According to NASSCOM,</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India’s contribution to the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global ER&amp;D market is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predicted to increase from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US$ 31 Billion in CY 2019 to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US$ 63 Billion by CY 2025 at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a CAGR of 12-13%. Of this, it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is expected that Indian ER&amp;D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service provider’s market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would be witnessing at an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Impressive</a:t>
            </a:r>
            <a:r>
              <a:rPr lang="en-IN" sz="1100" dirty="0">
                <a:latin typeface="Lato" panose="020F0502020204030203" pitchFamily="34" charset="77"/>
                <a:ea typeface="Calibri" panose="020F0502020204030204" pitchFamily="34" charset="0"/>
                <a:cs typeface="Times New Roman" panose="02020603050405020304" pitchFamily="18" charset="0"/>
              </a:rPr>
              <a:t> </a:t>
            </a:r>
            <a:r>
              <a:rPr lang="en-IN" sz="1100" dirty="0">
                <a:effectLst/>
                <a:latin typeface="Lato" panose="020F0502020204030203" pitchFamily="34" charset="77"/>
                <a:ea typeface="Calibri" panose="020F0502020204030204" pitchFamily="34" charset="0"/>
                <a:cs typeface="Times New Roman" panose="02020603050405020304" pitchFamily="18" charset="0"/>
              </a:rPr>
              <a:t>CAGR of around</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17%.</a:t>
            </a:r>
            <a:r>
              <a:rPr lang="en-IN" sz="1100" dirty="0">
                <a:effectLst/>
                <a:latin typeface="Lato" panose="020F0502020204030203" pitchFamily="34" charset="77"/>
              </a:rPr>
              <a:t> </a:t>
            </a:r>
            <a:endParaRPr lang="en-US" sz="1100" dirty="0">
              <a:latin typeface="Lato" panose="020F0502020204030203" pitchFamily="34" charset="77"/>
            </a:endParaRPr>
          </a:p>
        </p:txBody>
      </p:sp>
      <p:sp>
        <p:nvSpPr>
          <p:cNvPr id="15" name="Oval 14">
            <a:extLst>
              <a:ext uri="{FF2B5EF4-FFF2-40B4-BE49-F238E27FC236}">
                <a16:creationId xmlns:a16="http://schemas.microsoft.com/office/drawing/2014/main" id="{579ACE9C-4967-3EA0-0123-E4674EA1548C}"/>
              </a:ext>
            </a:extLst>
          </p:cNvPr>
          <p:cNvSpPr/>
          <p:nvPr/>
        </p:nvSpPr>
        <p:spPr>
          <a:xfrm>
            <a:off x="6128090" y="3180224"/>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E5CD83D-262A-A99A-B908-5E8E870F74D8}"/>
              </a:ext>
            </a:extLst>
          </p:cNvPr>
          <p:cNvSpPr/>
          <p:nvPr/>
        </p:nvSpPr>
        <p:spPr>
          <a:xfrm>
            <a:off x="3848721" y="2482707"/>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D27DD55-1212-6580-EB5F-3C9BFF2CAADD}"/>
              </a:ext>
            </a:extLst>
          </p:cNvPr>
          <p:cNvSpPr/>
          <p:nvPr/>
        </p:nvSpPr>
        <p:spPr>
          <a:xfrm>
            <a:off x="6172611" y="1064642"/>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aphicFrame>
        <p:nvGraphicFramePr>
          <p:cNvPr id="18" name="Chart 17">
            <a:extLst>
              <a:ext uri="{FF2B5EF4-FFF2-40B4-BE49-F238E27FC236}">
                <a16:creationId xmlns:a16="http://schemas.microsoft.com/office/drawing/2014/main" id="{10FDDCB8-1B73-474F-1213-6EE7B7D8731B}"/>
              </a:ext>
            </a:extLst>
          </p:cNvPr>
          <p:cNvGraphicFramePr/>
          <p:nvPr/>
        </p:nvGraphicFramePr>
        <p:xfrm>
          <a:off x="489257" y="1064642"/>
          <a:ext cx="3151555" cy="354705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D7B4083A-C523-46A2-1553-AB1EF739A72F}"/>
              </a:ext>
            </a:extLst>
          </p:cNvPr>
          <p:cNvSpPr txBox="1"/>
          <p:nvPr/>
        </p:nvSpPr>
        <p:spPr>
          <a:xfrm>
            <a:off x="731977" y="4537096"/>
            <a:ext cx="2666114" cy="261610"/>
          </a:xfrm>
          <a:prstGeom prst="rect">
            <a:avLst/>
          </a:prstGeom>
          <a:noFill/>
        </p:spPr>
        <p:txBody>
          <a:bodyPr wrap="none" rtlCol="0">
            <a:spAutoFit/>
          </a:bodyPr>
          <a:lstStyle/>
          <a:p>
            <a:r>
              <a:rPr lang="en-US" sz="1100" dirty="0">
                <a:latin typeface="Lato Light" panose="020F0302020204030203" pitchFamily="34" charset="77"/>
              </a:rPr>
              <a:t>IT Industry’s contribution to India’s GDP</a:t>
            </a:r>
          </a:p>
        </p:txBody>
      </p:sp>
    </p:spTree>
    <p:extLst>
      <p:ext uri="{BB962C8B-B14F-4D97-AF65-F5344CB8AC3E}">
        <p14:creationId xmlns:p14="http://schemas.microsoft.com/office/powerpoint/2010/main" val="3436225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343717" y="265230"/>
            <a:ext cx="3627000"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Industrial Outlook</a:t>
            </a:r>
            <a:endParaRPr dirty="0"/>
          </a:p>
        </p:txBody>
      </p:sp>
      <p:sp>
        <p:nvSpPr>
          <p:cNvPr id="5" name="Subtitle 4">
            <a:extLst>
              <a:ext uri="{FF2B5EF4-FFF2-40B4-BE49-F238E27FC236}">
                <a16:creationId xmlns:a16="http://schemas.microsoft.com/office/drawing/2014/main" id="{44FEB0D6-286F-C582-9F1A-91FF40881363}"/>
              </a:ext>
            </a:extLst>
          </p:cNvPr>
          <p:cNvSpPr>
            <a:spLocks noGrp="1"/>
          </p:cNvSpPr>
          <p:nvPr>
            <p:ph type="subTitle" idx="2"/>
          </p:nvPr>
        </p:nvSpPr>
        <p:spPr>
          <a:xfrm>
            <a:off x="420795" y="1305076"/>
            <a:ext cx="2899924" cy="1562552"/>
          </a:xfrm>
        </p:spPr>
        <p:txBody>
          <a:bodyPr/>
          <a:lstStyle/>
          <a:p>
            <a:pPr marL="0" lvl="0" indent="0">
              <a:lnSpc>
                <a:spcPct val="107000"/>
              </a:lnSpc>
              <a:spcAft>
                <a:spcPts val="800"/>
              </a:spcAft>
            </a:pPr>
            <a:r>
              <a:rPr lang="en-IN" sz="1100" kern="100" dirty="0">
                <a:effectLst/>
                <a:latin typeface="Lato" panose="020F0502020204030203" pitchFamily="34" charset="77"/>
                <a:ea typeface="Calibri" panose="020F0502020204030204" pitchFamily="34" charset="0"/>
                <a:cs typeface="Times New Roman" panose="02020603050405020304" pitchFamily="18" charset="0"/>
              </a:rPr>
              <a:t>According to </a:t>
            </a:r>
            <a:r>
              <a:rPr lang="en-IN" sz="1100" kern="100" dirty="0" err="1">
                <a:effectLst/>
                <a:latin typeface="Lato" panose="020F0502020204030203" pitchFamily="34" charset="77"/>
                <a:ea typeface="Calibri" panose="020F0502020204030204" pitchFamily="34" charset="0"/>
                <a:cs typeface="Times New Roman" panose="02020603050405020304" pitchFamily="18" charset="0"/>
              </a:rPr>
              <a:t>Zinnov</a:t>
            </a:r>
            <a:r>
              <a:rPr lang="en-IN" sz="1100" kern="100" dirty="0">
                <a:effectLst/>
                <a:latin typeface="Lato" panose="020F0502020204030203" pitchFamily="34" charset="77"/>
                <a:ea typeface="Calibri" panose="020F0502020204030204" pitchFamily="34" charset="0"/>
                <a:cs typeface="Times New Roman" panose="02020603050405020304" pitchFamily="18" charset="0"/>
              </a:rPr>
              <a:t> and JP Morgan estimates, The Indian ER&amp;D market is expected to grow at a rate of 13% CAGR till the year 2030-2031</a:t>
            </a:r>
          </a:p>
          <a:p>
            <a:endParaRPr lang="en-US" sz="1100" dirty="0">
              <a:latin typeface="Lato" panose="020F0502020204030203" pitchFamily="34" charset="77"/>
            </a:endParaRPr>
          </a:p>
        </p:txBody>
      </p:sp>
      <p:sp>
        <p:nvSpPr>
          <p:cNvPr id="13" name="Subtitle 12">
            <a:extLst>
              <a:ext uri="{FF2B5EF4-FFF2-40B4-BE49-F238E27FC236}">
                <a16:creationId xmlns:a16="http://schemas.microsoft.com/office/drawing/2014/main" id="{F16DB364-7E9E-A7AC-F8D7-10686A73E27E}"/>
              </a:ext>
            </a:extLst>
          </p:cNvPr>
          <p:cNvSpPr>
            <a:spLocks noGrp="1"/>
          </p:cNvSpPr>
          <p:nvPr>
            <p:ph type="subTitle" idx="6"/>
          </p:nvPr>
        </p:nvSpPr>
        <p:spPr>
          <a:xfrm>
            <a:off x="6521662" y="1305076"/>
            <a:ext cx="2794724" cy="3129557"/>
          </a:xfrm>
        </p:spPr>
        <p:txBody>
          <a:bodyPr/>
          <a:lstStyle/>
          <a:p>
            <a:r>
              <a:rPr lang="en-IN" sz="1100" dirty="0">
                <a:effectLst/>
                <a:latin typeface="Lato" panose="020F0502020204030203" pitchFamily="34" charset="77"/>
                <a:ea typeface="Calibri" panose="020F0502020204030204" pitchFamily="34" charset="0"/>
                <a:cs typeface="Times New Roman" panose="02020603050405020304" pitchFamily="18" charset="0"/>
              </a:rPr>
              <a:t>According to Grand View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Research, in CY 2021, the global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telecom services market was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roughly worth US$ 1,708 Billion. It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is estimated to record a CAGR of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5.4% from CY 2021 to CY 2028.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Drivers for the market expansion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include increasing demand for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high-speed connectivity, explosive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growth in consumer generated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multimedia content for OTT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applications, and growing number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of mobile users</a:t>
            </a:r>
            <a:r>
              <a:rPr lang="en-IN" sz="1100" dirty="0">
                <a:effectLst/>
                <a:latin typeface="Lato" panose="020F0502020204030203" pitchFamily="34" charset="77"/>
              </a:rPr>
              <a:t> </a:t>
            </a:r>
            <a:endParaRPr lang="en-US" sz="1100" dirty="0">
              <a:latin typeface="Lato" panose="020F0502020204030203" pitchFamily="34" charset="77"/>
            </a:endParaRPr>
          </a:p>
        </p:txBody>
      </p:sp>
      <p:sp>
        <p:nvSpPr>
          <p:cNvPr id="15" name="Oval 14">
            <a:extLst>
              <a:ext uri="{FF2B5EF4-FFF2-40B4-BE49-F238E27FC236}">
                <a16:creationId xmlns:a16="http://schemas.microsoft.com/office/drawing/2014/main" id="{579ACE9C-4967-3EA0-0123-E4674EA1548C}"/>
              </a:ext>
            </a:extLst>
          </p:cNvPr>
          <p:cNvSpPr/>
          <p:nvPr/>
        </p:nvSpPr>
        <p:spPr>
          <a:xfrm>
            <a:off x="325094" y="1627687"/>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E5CD83D-262A-A99A-B908-5E8E870F74D8}"/>
              </a:ext>
            </a:extLst>
          </p:cNvPr>
          <p:cNvSpPr/>
          <p:nvPr/>
        </p:nvSpPr>
        <p:spPr>
          <a:xfrm>
            <a:off x="6521662" y="1622771"/>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Subtitle 4">
            <a:extLst>
              <a:ext uri="{FF2B5EF4-FFF2-40B4-BE49-F238E27FC236}">
                <a16:creationId xmlns:a16="http://schemas.microsoft.com/office/drawing/2014/main" id="{878897A6-5589-F455-3330-1563A120EB79}"/>
              </a:ext>
            </a:extLst>
          </p:cNvPr>
          <p:cNvSpPr txBox="1">
            <a:spLocks/>
          </p:cNvSpPr>
          <p:nvPr/>
        </p:nvSpPr>
        <p:spPr>
          <a:xfrm>
            <a:off x="316954" y="2680099"/>
            <a:ext cx="2899924" cy="1562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IN" sz="1100" dirty="0">
                <a:effectLst/>
                <a:latin typeface="Lato" panose="020F0502020204030203" pitchFamily="34" charset="77"/>
                <a:ea typeface="Calibri" panose="020F0502020204030204" pitchFamily="34" charset="0"/>
                <a:cs typeface="Times New Roman" panose="02020603050405020304" pitchFamily="18" charset="0"/>
              </a:rPr>
              <a:t>2021 saw the global Healthcare</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Industry rapidly move towards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digitalisation .Digital technologies and </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the data they generate are being</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increasingly used by</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health professionals, policymakers and</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individuals worldwide to improve</a:t>
            </a:r>
          </a:p>
          <a:p>
            <a:r>
              <a:rPr lang="en-IN" sz="1100" dirty="0">
                <a:effectLst/>
                <a:latin typeface="Lato" panose="020F0502020204030203" pitchFamily="34" charset="77"/>
                <a:ea typeface="Calibri" panose="020F0502020204030204" pitchFamily="34" charset="0"/>
                <a:cs typeface="Times New Roman" panose="02020603050405020304" pitchFamily="18" charset="0"/>
              </a:rPr>
              <a:t>health and well-being</a:t>
            </a:r>
            <a:r>
              <a:rPr lang="en-IN" sz="1100" dirty="0">
                <a:effectLst/>
                <a:latin typeface="Lato" panose="020F0502020204030203" pitchFamily="34" charset="77"/>
              </a:rPr>
              <a:t> </a:t>
            </a:r>
            <a:endParaRPr lang="en-US" sz="1100" dirty="0">
              <a:latin typeface="Lato" panose="020F0502020204030203" pitchFamily="34" charset="77"/>
            </a:endParaRPr>
          </a:p>
        </p:txBody>
      </p:sp>
      <p:sp>
        <p:nvSpPr>
          <p:cNvPr id="4" name="Oval 3">
            <a:extLst>
              <a:ext uri="{FF2B5EF4-FFF2-40B4-BE49-F238E27FC236}">
                <a16:creationId xmlns:a16="http://schemas.microsoft.com/office/drawing/2014/main" id="{AE9CF15B-6000-C602-B1B7-561DA8EE2D5C}"/>
              </a:ext>
            </a:extLst>
          </p:cNvPr>
          <p:cNvSpPr/>
          <p:nvPr/>
        </p:nvSpPr>
        <p:spPr>
          <a:xfrm>
            <a:off x="318744" y="3017038"/>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1" name="Google Shape;1045;p71">
            <a:extLst>
              <a:ext uri="{FF2B5EF4-FFF2-40B4-BE49-F238E27FC236}">
                <a16:creationId xmlns:a16="http://schemas.microsoft.com/office/drawing/2014/main" id="{9DF27B09-8C23-ABCD-904E-7FC23B33543C}"/>
              </a:ext>
            </a:extLst>
          </p:cNvPr>
          <p:cNvPicPr preferRelativeResize="0"/>
          <p:nvPr/>
        </p:nvPicPr>
        <p:blipFill rotWithShape="1">
          <a:blip r:embed="rId3">
            <a:alphaModFix/>
          </a:blip>
          <a:srcRect l="10958" t="9524" r="7501" b="9134"/>
          <a:stretch/>
        </p:blipFill>
        <p:spPr>
          <a:xfrm>
            <a:off x="3113037" y="1487055"/>
            <a:ext cx="2917926" cy="2910850"/>
          </a:xfrm>
          <a:prstGeom prst="rect">
            <a:avLst/>
          </a:prstGeom>
          <a:noFill/>
          <a:ln>
            <a:noFill/>
          </a:ln>
        </p:spPr>
      </p:pic>
    </p:spTree>
    <p:extLst>
      <p:ext uri="{BB962C8B-B14F-4D97-AF65-F5344CB8AC3E}">
        <p14:creationId xmlns:p14="http://schemas.microsoft.com/office/powerpoint/2010/main" val="3529243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14" name="Subtitle 12">
            <a:extLst>
              <a:ext uri="{FF2B5EF4-FFF2-40B4-BE49-F238E27FC236}">
                <a16:creationId xmlns:a16="http://schemas.microsoft.com/office/drawing/2014/main" id="{42232E83-FCE3-D2E4-2391-C9E3208F9B43}"/>
              </a:ext>
            </a:extLst>
          </p:cNvPr>
          <p:cNvSpPr txBox="1">
            <a:spLocks/>
          </p:cNvSpPr>
          <p:nvPr/>
        </p:nvSpPr>
        <p:spPr>
          <a:xfrm>
            <a:off x="493587" y="3063908"/>
            <a:ext cx="2794724" cy="156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This  company has proved its identity in</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Indian R&amp;D sector by its diversified</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Brand Portfolio providing solutions to</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complex problems in each of the</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sectors like Healthcare,</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Telecommunications etc.</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100" dirty="0">
              <a:latin typeface="Lato" panose="020F0502020204030203" pitchFamily="34" charset="77"/>
            </a:endParaRPr>
          </a:p>
        </p:txBody>
      </p:sp>
      <p:sp>
        <p:nvSpPr>
          <p:cNvPr id="574" name="Google Shape;574;p52"/>
          <p:cNvSpPr txBox="1">
            <a:spLocks noGrp="1"/>
          </p:cNvSpPr>
          <p:nvPr>
            <p:ph type="title"/>
          </p:nvPr>
        </p:nvSpPr>
        <p:spPr>
          <a:xfrm>
            <a:off x="343717" y="265230"/>
            <a:ext cx="3627000"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Shortlisting Analysis</a:t>
            </a:r>
            <a:endParaRPr dirty="0"/>
          </a:p>
        </p:txBody>
      </p:sp>
      <p:sp>
        <p:nvSpPr>
          <p:cNvPr id="5" name="Subtitle 4">
            <a:extLst>
              <a:ext uri="{FF2B5EF4-FFF2-40B4-BE49-F238E27FC236}">
                <a16:creationId xmlns:a16="http://schemas.microsoft.com/office/drawing/2014/main" id="{44FEB0D6-286F-C582-9F1A-91FF40881363}"/>
              </a:ext>
            </a:extLst>
          </p:cNvPr>
          <p:cNvSpPr>
            <a:spLocks noGrp="1"/>
          </p:cNvSpPr>
          <p:nvPr>
            <p:ph type="subTitle" idx="2"/>
          </p:nvPr>
        </p:nvSpPr>
        <p:spPr>
          <a:xfrm>
            <a:off x="606498" y="914460"/>
            <a:ext cx="2629967" cy="899425"/>
          </a:xfrm>
        </p:spPr>
        <p:txBody>
          <a:bodyPr/>
          <a:lstStyle/>
          <a:p>
            <a:pPr marL="0" lvl="0" indent="0">
              <a:lnSpc>
                <a:spcPct val="107000"/>
              </a:lnSpc>
              <a:spcAft>
                <a:spcPts val="800"/>
              </a:spcAft>
            </a:pPr>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growth of the company is strongly projected in its statistics . The company has shown a 37.5% YoY growth on its revenue</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100" dirty="0">
              <a:latin typeface="Lato" panose="020F0502020204030203" pitchFamily="34" charset="77"/>
            </a:endParaRPr>
          </a:p>
          <a:p>
            <a:endParaRPr lang="en-US" sz="1100" dirty="0">
              <a:latin typeface="Lato" panose="020F0502020204030203" pitchFamily="34" charset="77"/>
            </a:endParaRPr>
          </a:p>
        </p:txBody>
      </p:sp>
      <p:sp>
        <p:nvSpPr>
          <p:cNvPr id="9" name="Subtitle 8">
            <a:extLst>
              <a:ext uri="{FF2B5EF4-FFF2-40B4-BE49-F238E27FC236}">
                <a16:creationId xmlns:a16="http://schemas.microsoft.com/office/drawing/2014/main" id="{55FC0196-CE6A-3B93-B607-A8DF70A672D5}"/>
              </a:ext>
            </a:extLst>
          </p:cNvPr>
          <p:cNvSpPr>
            <a:spLocks noGrp="1"/>
          </p:cNvSpPr>
          <p:nvPr>
            <p:ph type="subTitle" idx="4"/>
          </p:nvPr>
        </p:nvSpPr>
        <p:spPr>
          <a:xfrm>
            <a:off x="6287669" y="914460"/>
            <a:ext cx="2794724" cy="1077196"/>
          </a:xfrm>
        </p:spPr>
        <p:txBody>
          <a:bodyPr/>
          <a:lstStyle/>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This company is the key R&amp;D division</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providing inputs to various subsidiaries</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Of the Tata group of Companies , like</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Tata</a:t>
            </a:r>
            <a:r>
              <a:rPr lang="en-US" sz="1100" kern="100" dirty="0">
                <a:latin typeface="Lato" panose="020F0502020204030203" pitchFamily="34" charset="77"/>
                <a:ea typeface="Calibri" panose="020F0502020204030204" pitchFamily="34" charset="0"/>
                <a:cs typeface="Times New Roman" panose="02020603050405020304" pitchFamily="18" charset="0"/>
              </a:rPr>
              <a:t> </a:t>
            </a:r>
            <a:r>
              <a:rPr lang="en-US" sz="1100" kern="100" dirty="0">
                <a:effectLst/>
                <a:latin typeface="Lato" panose="020F0502020204030203" pitchFamily="34" charset="77"/>
                <a:ea typeface="Calibri" panose="020F0502020204030204" pitchFamily="34" charset="0"/>
                <a:cs typeface="Times New Roman" panose="02020603050405020304" pitchFamily="18" charset="0"/>
              </a:rPr>
              <a:t>Motors etc.</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100" dirty="0">
              <a:latin typeface="Lato" panose="020F0502020204030203" pitchFamily="34" charset="77"/>
            </a:endParaRPr>
          </a:p>
          <a:p>
            <a:endParaRPr lang="en-US" sz="1100" dirty="0">
              <a:latin typeface="Lato" panose="020F0502020204030203" pitchFamily="34" charset="77"/>
            </a:endParaRPr>
          </a:p>
        </p:txBody>
      </p:sp>
      <p:sp>
        <p:nvSpPr>
          <p:cNvPr id="13" name="Subtitle 12">
            <a:extLst>
              <a:ext uri="{FF2B5EF4-FFF2-40B4-BE49-F238E27FC236}">
                <a16:creationId xmlns:a16="http://schemas.microsoft.com/office/drawing/2014/main" id="{F16DB364-7E9E-A7AC-F8D7-10686A73E27E}"/>
              </a:ext>
            </a:extLst>
          </p:cNvPr>
          <p:cNvSpPr>
            <a:spLocks noGrp="1"/>
          </p:cNvSpPr>
          <p:nvPr>
            <p:ph type="subTitle" idx="6"/>
          </p:nvPr>
        </p:nvSpPr>
        <p:spPr>
          <a:xfrm>
            <a:off x="6355501" y="2750678"/>
            <a:ext cx="2794724" cy="648828"/>
          </a:xfrm>
        </p:spPr>
        <p:txBody>
          <a:bodyPr/>
          <a:lstStyle/>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stock P/E is 58.1 while the Industry </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P/E being 32.7</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100" dirty="0">
              <a:latin typeface="Lato" panose="020F0502020204030203" pitchFamily="34" charset="77"/>
            </a:endParaRPr>
          </a:p>
        </p:txBody>
      </p:sp>
      <p:sp>
        <p:nvSpPr>
          <p:cNvPr id="15" name="Oval 14">
            <a:extLst>
              <a:ext uri="{FF2B5EF4-FFF2-40B4-BE49-F238E27FC236}">
                <a16:creationId xmlns:a16="http://schemas.microsoft.com/office/drawing/2014/main" id="{579ACE9C-4967-3EA0-0123-E4674EA1548C}"/>
              </a:ext>
            </a:extLst>
          </p:cNvPr>
          <p:cNvSpPr/>
          <p:nvPr/>
        </p:nvSpPr>
        <p:spPr>
          <a:xfrm flipV="1">
            <a:off x="516715" y="1235802"/>
            <a:ext cx="77627"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6" name="Oval 15">
            <a:extLst>
              <a:ext uri="{FF2B5EF4-FFF2-40B4-BE49-F238E27FC236}">
                <a16:creationId xmlns:a16="http://schemas.microsoft.com/office/drawing/2014/main" id="{1E5CD83D-262A-A99A-B908-5E8E870F74D8}"/>
              </a:ext>
            </a:extLst>
          </p:cNvPr>
          <p:cNvSpPr/>
          <p:nvPr/>
        </p:nvSpPr>
        <p:spPr>
          <a:xfrm>
            <a:off x="3474268" y="3199248"/>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17" name="Oval 16">
            <a:extLst>
              <a:ext uri="{FF2B5EF4-FFF2-40B4-BE49-F238E27FC236}">
                <a16:creationId xmlns:a16="http://schemas.microsoft.com/office/drawing/2014/main" id="{1D27DD55-1212-6580-EB5F-3C9BFF2CAADD}"/>
              </a:ext>
            </a:extLst>
          </p:cNvPr>
          <p:cNvSpPr/>
          <p:nvPr/>
        </p:nvSpPr>
        <p:spPr>
          <a:xfrm>
            <a:off x="6310979" y="1243297"/>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dirty="0"/>
          </a:p>
        </p:txBody>
      </p:sp>
      <p:sp>
        <p:nvSpPr>
          <p:cNvPr id="2" name="Subtitle 4">
            <a:extLst>
              <a:ext uri="{FF2B5EF4-FFF2-40B4-BE49-F238E27FC236}">
                <a16:creationId xmlns:a16="http://schemas.microsoft.com/office/drawing/2014/main" id="{878897A6-5589-F455-3330-1563A120EB79}"/>
              </a:ext>
            </a:extLst>
          </p:cNvPr>
          <p:cNvSpPr txBox="1">
            <a:spLocks/>
          </p:cNvSpPr>
          <p:nvPr/>
        </p:nvSpPr>
        <p:spPr>
          <a:xfrm>
            <a:off x="6332190" y="3348251"/>
            <a:ext cx="2899924" cy="10924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This company has been outperforming</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market which becomes the primary</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reason to invest in this company</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IN" sz="1100" dirty="0">
              <a:effectLst/>
              <a:latin typeface="Lato" panose="020F0502020204030203" pitchFamily="34" charset="77"/>
              <a:ea typeface="Calibri" panose="020F0502020204030204" pitchFamily="34" charset="0"/>
              <a:cs typeface="Times New Roman" panose="02020603050405020304" pitchFamily="18" charset="0"/>
            </a:endParaRPr>
          </a:p>
        </p:txBody>
      </p:sp>
      <p:sp>
        <p:nvSpPr>
          <p:cNvPr id="4" name="Oval 3">
            <a:extLst>
              <a:ext uri="{FF2B5EF4-FFF2-40B4-BE49-F238E27FC236}">
                <a16:creationId xmlns:a16="http://schemas.microsoft.com/office/drawing/2014/main" id="{AE9CF15B-6000-C602-B1B7-561DA8EE2D5C}"/>
              </a:ext>
            </a:extLst>
          </p:cNvPr>
          <p:cNvSpPr/>
          <p:nvPr/>
        </p:nvSpPr>
        <p:spPr>
          <a:xfrm>
            <a:off x="491222" y="2295137"/>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3" name="Subtitle 12">
            <a:extLst>
              <a:ext uri="{FF2B5EF4-FFF2-40B4-BE49-F238E27FC236}">
                <a16:creationId xmlns:a16="http://schemas.microsoft.com/office/drawing/2014/main" id="{49C9BA06-C9C5-633B-61EF-F44DEF2DB9F3}"/>
              </a:ext>
            </a:extLst>
          </p:cNvPr>
          <p:cNvSpPr txBox="1">
            <a:spLocks/>
          </p:cNvSpPr>
          <p:nvPr/>
        </p:nvSpPr>
        <p:spPr>
          <a:xfrm>
            <a:off x="6301055" y="1976124"/>
            <a:ext cx="2794724" cy="778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schemes allotted by the GOI in the</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BUDGET 2023 shows huge growth</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opportunities for the company.</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100" dirty="0">
              <a:latin typeface="Lato" panose="020F0502020204030203" pitchFamily="34" charset="77"/>
            </a:endParaRPr>
          </a:p>
        </p:txBody>
      </p:sp>
      <p:sp>
        <p:nvSpPr>
          <p:cNvPr id="8" name="Subtitle 4">
            <a:extLst>
              <a:ext uri="{FF2B5EF4-FFF2-40B4-BE49-F238E27FC236}">
                <a16:creationId xmlns:a16="http://schemas.microsoft.com/office/drawing/2014/main" id="{8EE61C92-AC73-28EF-43C3-19903DF9FCA5}"/>
              </a:ext>
            </a:extLst>
          </p:cNvPr>
          <p:cNvSpPr txBox="1">
            <a:spLocks/>
          </p:cNvSpPr>
          <p:nvPr/>
        </p:nvSpPr>
        <p:spPr>
          <a:xfrm>
            <a:off x="610099" y="1969402"/>
            <a:ext cx="2732658" cy="1562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lvl="0" indent="0">
              <a:lnSpc>
                <a:spcPct val="107000"/>
              </a:lnSpc>
              <a:spcAft>
                <a:spcPts val="800"/>
              </a:spcAft>
            </a:pPr>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COVID-19 might have proved a boon for The IT industry , it has  accelerated the growth of the industry by 5-10%  and the company has shown in considerable amounts in the time of the pandemic</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p:txBody>
      </p:sp>
      <p:sp>
        <p:nvSpPr>
          <p:cNvPr id="10" name="Oval 9">
            <a:extLst>
              <a:ext uri="{FF2B5EF4-FFF2-40B4-BE49-F238E27FC236}">
                <a16:creationId xmlns:a16="http://schemas.microsoft.com/office/drawing/2014/main" id="{B8C9B2BC-A3C5-E6B8-004B-6AE988AFD5CC}"/>
              </a:ext>
            </a:extLst>
          </p:cNvPr>
          <p:cNvSpPr/>
          <p:nvPr/>
        </p:nvSpPr>
        <p:spPr>
          <a:xfrm>
            <a:off x="500499" y="3378473"/>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dirty="0"/>
          </a:p>
        </p:txBody>
      </p:sp>
      <p:sp>
        <p:nvSpPr>
          <p:cNvPr id="11" name="Oval 10">
            <a:extLst>
              <a:ext uri="{FF2B5EF4-FFF2-40B4-BE49-F238E27FC236}">
                <a16:creationId xmlns:a16="http://schemas.microsoft.com/office/drawing/2014/main" id="{962A19F6-4422-7C19-C977-59B661122F62}"/>
              </a:ext>
            </a:extLst>
          </p:cNvPr>
          <p:cNvSpPr/>
          <p:nvPr/>
        </p:nvSpPr>
        <p:spPr>
          <a:xfrm>
            <a:off x="3460696" y="1228308"/>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dirty="0"/>
          </a:p>
        </p:txBody>
      </p:sp>
      <p:sp>
        <p:nvSpPr>
          <p:cNvPr id="18" name="Subtitle 8">
            <a:extLst>
              <a:ext uri="{FF2B5EF4-FFF2-40B4-BE49-F238E27FC236}">
                <a16:creationId xmlns:a16="http://schemas.microsoft.com/office/drawing/2014/main" id="{E2939EB1-059C-C42C-4228-9DE9C1A5E252}"/>
              </a:ext>
            </a:extLst>
          </p:cNvPr>
          <p:cNvSpPr txBox="1">
            <a:spLocks/>
          </p:cNvSpPr>
          <p:nvPr/>
        </p:nvSpPr>
        <p:spPr>
          <a:xfrm>
            <a:off x="3455577" y="916343"/>
            <a:ext cx="2626366" cy="19157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The Indian Software Industry has</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Shown immense growth in the past </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decade and has a lot more growth</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opportunities in the upcoming future</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for the development of India , and</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this opportunities have provided and</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will continue to provide increased</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revenue to growing companies</a:t>
            </a:r>
          </a:p>
          <a:p>
            <a:r>
              <a:rPr lang="en-US" sz="1100" kern="100" dirty="0">
                <a:effectLst/>
                <a:latin typeface="Lato" panose="020F0502020204030203" pitchFamily="34" charset="77"/>
                <a:ea typeface="Calibri" panose="020F0502020204030204" pitchFamily="34" charset="0"/>
                <a:cs typeface="Times New Roman" panose="02020603050405020304" pitchFamily="18" charset="0"/>
              </a:rPr>
              <a:t>like Tata </a:t>
            </a:r>
            <a:r>
              <a:rPr lang="en-US" sz="1100" kern="100" dirty="0" err="1">
                <a:effectLst/>
                <a:latin typeface="Lato" panose="020F0502020204030203" pitchFamily="34" charset="77"/>
                <a:ea typeface="Calibri" panose="020F0502020204030204" pitchFamily="34" charset="0"/>
                <a:cs typeface="Times New Roman" panose="02020603050405020304" pitchFamily="18" charset="0"/>
              </a:rPr>
              <a:t>Elxsi</a:t>
            </a:r>
            <a:r>
              <a:rPr lang="en-US" sz="1100" kern="100" dirty="0">
                <a:effectLst/>
                <a:latin typeface="Lato" panose="020F0502020204030203" pitchFamily="34" charset="77"/>
                <a:ea typeface="Calibri" panose="020F0502020204030204" pitchFamily="34" charset="0"/>
                <a:cs typeface="Times New Roman" panose="02020603050405020304" pitchFamily="18" charset="0"/>
              </a:rPr>
              <a:t>.</a:t>
            </a:r>
            <a:endParaRPr lang="en-IN" sz="1100" kern="100" dirty="0">
              <a:effectLst/>
              <a:latin typeface="Lato" panose="020F0502020204030203" pitchFamily="34" charset="77"/>
              <a:ea typeface="Calibri" panose="020F0502020204030204" pitchFamily="34" charset="0"/>
              <a:cs typeface="Times New Roman" panose="02020603050405020304" pitchFamily="18" charset="0"/>
            </a:endParaRPr>
          </a:p>
          <a:p>
            <a:endParaRPr lang="en-US" sz="1100" dirty="0">
              <a:latin typeface="Lato" panose="020F0502020204030203" pitchFamily="34" charset="77"/>
            </a:endParaRPr>
          </a:p>
          <a:p>
            <a:endParaRPr lang="en-US" sz="1100" dirty="0">
              <a:latin typeface="Lato" panose="020F0502020204030203" pitchFamily="34" charset="77"/>
            </a:endParaRPr>
          </a:p>
        </p:txBody>
      </p:sp>
      <p:sp>
        <p:nvSpPr>
          <p:cNvPr id="19" name="Subtitle 12">
            <a:extLst>
              <a:ext uri="{FF2B5EF4-FFF2-40B4-BE49-F238E27FC236}">
                <a16:creationId xmlns:a16="http://schemas.microsoft.com/office/drawing/2014/main" id="{3073BFD6-B2D2-3B8B-7796-1AF2E5F5C2ED}"/>
              </a:ext>
            </a:extLst>
          </p:cNvPr>
          <p:cNvSpPr txBox="1">
            <a:spLocks/>
          </p:cNvSpPr>
          <p:nvPr/>
        </p:nvSpPr>
        <p:spPr>
          <a:xfrm>
            <a:off x="3455302" y="2808134"/>
            <a:ext cx="2794724" cy="1562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160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1600"/>
              </a:spcBef>
              <a:spcAft>
                <a:spcPts val="160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r>
              <a:rPr lang="en-US" sz="1100" dirty="0">
                <a:effectLst/>
                <a:latin typeface="Lato" panose="020F0502020204030203" pitchFamily="34" charset="77"/>
                <a:ea typeface="Calibri" panose="020F0502020204030204" pitchFamily="34" charset="0"/>
                <a:cs typeface="Times New Roman" panose="02020603050405020304" pitchFamily="18" charset="0"/>
              </a:rPr>
              <a:t>The LIC group also has increased its</a:t>
            </a:r>
          </a:p>
          <a:p>
            <a:r>
              <a:rPr lang="en-US" sz="1100" dirty="0">
                <a:effectLst/>
                <a:latin typeface="Lato" panose="020F0502020204030203" pitchFamily="34" charset="77"/>
                <a:ea typeface="Calibri" panose="020F0502020204030204" pitchFamily="34" charset="0"/>
                <a:cs typeface="Times New Roman" panose="02020603050405020304" pitchFamily="18" charset="0"/>
              </a:rPr>
              <a:t>stake in the TATA Group by 1.6%, Such</a:t>
            </a:r>
          </a:p>
          <a:p>
            <a:r>
              <a:rPr lang="en-US" sz="1100" dirty="0">
                <a:effectLst/>
                <a:latin typeface="Lato" panose="020F0502020204030203" pitchFamily="34" charset="77"/>
                <a:ea typeface="Calibri" panose="020F0502020204030204" pitchFamily="34" charset="0"/>
                <a:cs typeface="Times New Roman" panose="02020603050405020304" pitchFamily="18" charset="0"/>
              </a:rPr>
              <a:t>stakeholders which have large market</a:t>
            </a:r>
          </a:p>
          <a:p>
            <a:r>
              <a:rPr lang="en-US" sz="1100" dirty="0">
                <a:effectLst/>
                <a:latin typeface="Lato" panose="020F0502020204030203" pitchFamily="34" charset="77"/>
                <a:ea typeface="Calibri" panose="020F0502020204030204" pitchFamily="34" charset="0"/>
                <a:cs typeface="Times New Roman" panose="02020603050405020304" pitchFamily="18" charset="0"/>
              </a:rPr>
              <a:t>capitalizations show a sentiment of</a:t>
            </a:r>
          </a:p>
          <a:p>
            <a:r>
              <a:rPr lang="en-US" sz="1100" dirty="0">
                <a:effectLst/>
                <a:latin typeface="Lato" panose="020F0502020204030203" pitchFamily="34" charset="77"/>
                <a:ea typeface="Calibri" panose="020F0502020204030204" pitchFamily="34" charset="0"/>
                <a:cs typeface="Times New Roman" panose="02020603050405020304" pitchFamily="18" charset="0"/>
              </a:rPr>
              <a:t>trust in the Tata Group in the market .</a:t>
            </a:r>
          </a:p>
          <a:p>
            <a:r>
              <a:rPr lang="en-US" sz="1100" dirty="0">
                <a:effectLst/>
                <a:latin typeface="Lato" panose="020F0502020204030203" pitchFamily="34" charset="77"/>
                <a:ea typeface="Calibri" panose="020F0502020204030204" pitchFamily="34" charset="0"/>
                <a:cs typeface="Times New Roman" panose="02020603050405020304" pitchFamily="18" charset="0"/>
              </a:rPr>
              <a:t>This usually increases the price of the</a:t>
            </a:r>
          </a:p>
          <a:p>
            <a:r>
              <a:rPr lang="en-US" sz="1100" dirty="0">
                <a:effectLst/>
                <a:latin typeface="Lato" panose="020F0502020204030203" pitchFamily="34" charset="77"/>
                <a:ea typeface="Calibri" panose="020F0502020204030204" pitchFamily="34" charset="0"/>
                <a:cs typeface="Times New Roman" panose="02020603050405020304" pitchFamily="18" charset="0"/>
              </a:rPr>
              <a:t>stocks of the companies related to the</a:t>
            </a:r>
          </a:p>
          <a:p>
            <a:r>
              <a:rPr lang="en-US" sz="1100" dirty="0">
                <a:effectLst/>
                <a:latin typeface="Lato" panose="020F0502020204030203" pitchFamily="34" charset="77"/>
                <a:ea typeface="Calibri" panose="020F0502020204030204" pitchFamily="34" charset="0"/>
                <a:cs typeface="Times New Roman" panose="02020603050405020304" pitchFamily="18" charset="0"/>
              </a:rPr>
              <a:t>TATA Group of companies.</a:t>
            </a:r>
            <a:r>
              <a:rPr lang="en-IN" sz="1100" dirty="0">
                <a:effectLst/>
                <a:latin typeface="Lato" panose="020F0502020204030203" pitchFamily="34" charset="77"/>
              </a:rPr>
              <a:t> </a:t>
            </a:r>
            <a:endParaRPr lang="en-US" sz="1100" dirty="0">
              <a:latin typeface="Lato" panose="020F0502020204030203" pitchFamily="34" charset="77"/>
            </a:endParaRPr>
          </a:p>
        </p:txBody>
      </p:sp>
      <p:sp>
        <p:nvSpPr>
          <p:cNvPr id="20" name="Oval 19">
            <a:extLst>
              <a:ext uri="{FF2B5EF4-FFF2-40B4-BE49-F238E27FC236}">
                <a16:creationId xmlns:a16="http://schemas.microsoft.com/office/drawing/2014/main" id="{3B722164-B603-AF30-5190-B8E6803A8A8E}"/>
              </a:ext>
            </a:extLst>
          </p:cNvPr>
          <p:cNvSpPr/>
          <p:nvPr/>
        </p:nvSpPr>
        <p:spPr>
          <a:xfrm>
            <a:off x="6316422" y="2295137"/>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21" name="Oval 20">
            <a:extLst>
              <a:ext uri="{FF2B5EF4-FFF2-40B4-BE49-F238E27FC236}">
                <a16:creationId xmlns:a16="http://schemas.microsoft.com/office/drawing/2014/main" id="{BFBA9D6D-FADC-97CB-8EB8-2731A512A92B}"/>
              </a:ext>
            </a:extLst>
          </p:cNvPr>
          <p:cNvSpPr/>
          <p:nvPr/>
        </p:nvSpPr>
        <p:spPr>
          <a:xfrm>
            <a:off x="6310979" y="2974280"/>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
        <p:nvSpPr>
          <p:cNvPr id="22" name="Oval 21">
            <a:extLst>
              <a:ext uri="{FF2B5EF4-FFF2-40B4-BE49-F238E27FC236}">
                <a16:creationId xmlns:a16="http://schemas.microsoft.com/office/drawing/2014/main" id="{E389AC4F-4629-9E70-A520-E187EF7F5D8B}"/>
              </a:ext>
            </a:extLst>
          </p:cNvPr>
          <p:cNvSpPr/>
          <p:nvPr/>
        </p:nvSpPr>
        <p:spPr>
          <a:xfrm>
            <a:off x="6318049" y="3602169"/>
            <a:ext cx="89043" cy="89043"/>
          </a:xfrm>
          <a:prstGeom prst="ellipse">
            <a:avLst/>
          </a:prstGeom>
          <a:solidFill>
            <a:srgbClr val="FFA8A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00547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459046" y="265428"/>
            <a:ext cx="4112954"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Company At a Glance</a:t>
            </a:r>
            <a:endParaRPr dirty="0"/>
          </a:p>
        </p:txBody>
      </p:sp>
      <p:pic>
        <p:nvPicPr>
          <p:cNvPr id="6" name="Picture 5">
            <a:extLst>
              <a:ext uri="{FF2B5EF4-FFF2-40B4-BE49-F238E27FC236}">
                <a16:creationId xmlns:a16="http://schemas.microsoft.com/office/drawing/2014/main" id="{9A68F270-8735-8823-5230-A5A475C8E727}"/>
              </a:ext>
            </a:extLst>
          </p:cNvPr>
          <p:cNvPicPr>
            <a:picLocks noChangeAspect="1"/>
          </p:cNvPicPr>
          <p:nvPr/>
        </p:nvPicPr>
        <p:blipFill>
          <a:blip r:embed="rId3"/>
          <a:stretch>
            <a:fillRect/>
          </a:stretch>
        </p:blipFill>
        <p:spPr>
          <a:xfrm>
            <a:off x="343716" y="809628"/>
            <a:ext cx="3364868" cy="1942253"/>
          </a:xfrm>
          <a:prstGeom prst="rect">
            <a:avLst/>
          </a:prstGeom>
        </p:spPr>
      </p:pic>
      <p:pic>
        <p:nvPicPr>
          <p:cNvPr id="8" name="Picture 7">
            <a:extLst>
              <a:ext uri="{FF2B5EF4-FFF2-40B4-BE49-F238E27FC236}">
                <a16:creationId xmlns:a16="http://schemas.microsoft.com/office/drawing/2014/main" id="{EDF25857-B014-FB49-CE65-36C23520D571}"/>
              </a:ext>
            </a:extLst>
          </p:cNvPr>
          <p:cNvPicPr>
            <a:picLocks noChangeAspect="1"/>
          </p:cNvPicPr>
          <p:nvPr/>
        </p:nvPicPr>
        <p:blipFill>
          <a:blip r:embed="rId4"/>
          <a:stretch>
            <a:fillRect/>
          </a:stretch>
        </p:blipFill>
        <p:spPr>
          <a:xfrm>
            <a:off x="5556754" y="629497"/>
            <a:ext cx="3364868" cy="1942253"/>
          </a:xfrm>
          <a:prstGeom prst="rect">
            <a:avLst/>
          </a:prstGeom>
        </p:spPr>
      </p:pic>
      <p:pic>
        <p:nvPicPr>
          <p:cNvPr id="10" name="Picture 9">
            <a:extLst>
              <a:ext uri="{FF2B5EF4-FFF2-40B4-BE49-F238E27FC236}">
                <a16:creationId xmlns:a16="http://schemas.microsoft.com/office/drawing/2014/main" id="{0FA9721C-1B9B-3D10-9ADA-ACCE4B04BC67}"/>
              </a:ext>
            </a:extLst>
          </p:cNvPr>
          <p:cNvPicPr>
            <a:picLocks noChangeAspect="1"/>
          </p:cNvPicPr>
          <p:nvPr/>
        </p:nvPicPr>
        <p:blipFill rotWithShape="1">
          <a:blip r:embed="rId5"/>
          <a:srcRect b="14771"/>
          <a:stretch/>
        </p:blipFill>
        <p:spPr>
          <a:xfrm>
            <a:off x="343716" y="2751880"/>
            <a:ext cx="3364868" cy="1655363"/>
          </a:xfrm>
          <a:prstGeom prst="rect">
            <a:avLst/>
          </a:prstGeom>
        </p:spPr>
      </p:pic>
      <p:pic>
        <p:nvPicPr>
          <p:cNvPr id="13" name="Picture 12">
            <a:extLst>
              <a:ext uri="{FF2B5EF4-FFF2-40B4-BE49-F238E27FC236}">
                <a16:creationId xmlns:a16="http://schemas.microsoft.com/office/drawing/2014/main" id="{A5DE52AD-F151-AFB5-BBF1-0D31ADAABE53}"/>
              </a:ext>
            </a:extLst>
          </p:cNvPr>
          <p:cNvPicPr>
            <a:picLocks noChangeAspect="1"/>
          </p:cNvPicPr>
          <p:nvPr/>
        </p:nvPicPr>
        <p:blipFill>
          <a:blip r:embed="rId6"/>
          <a:stretch>
            <a:fillRect/>
          </a:stretch>
        </p:blipFill>
        <p:spPr>
          <a:xfrm>
            <a:off x="5632962" y="2751880"/>
            <a:ext cx="3364868" cy="1942253"/>
          </a:xfrm>
          <a:prstGeom prst="rect">
            <a:avLst/>
          </a:prstGeom>
        </p:spPr>
      </p:pic>
    </p:spTree>
    <p:extLst>
      <p:ext uri="{BB962C8B-B14F-4D97-AF65-F5344CB8AC3E}">
        <p14:creationId xmlns:p14="http://schemas.microsoft.com/office/powerpoint/2010/main" val="664856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2"/>
        <p:cNvGrpSpPr/>
        <p:nvPr/>
      </p:nvGrpSpPr>
      <p:grpSpPr>
        <a:xfrm>
          <a:off x="0" y="0"/>
          <a:ext cx="0" cy="0"/>
          <a:chOff x="0" y="0"/>
          <a:chExt cx="0" cy="0"/>
        </a:xfrm>
      </p:grpSpPr>
      <p:sp>
        <p:nvSpPr>
          <p:cNvPr id="574" name="Google Shape;574;p52"/>
          <p:cNvSpPr txBox="1">
            <a:spLocks noGrp="1"/>
          </p:cNvSpPr>
          <p:nvPr>
            <p:ph type="title"/>
          </p:nvPr>
        </p:nvSpPr>
        <p:spPr>
          <a:xfrm>
            <a:off x="459046" y="265428"/>
            <a:ext cx="4112954" cy="544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Company At a Glance</a:t>
            </a:r>
            <a:endParaRPr dirty="0"/>
          </a:p>
        </p:txBody>
      </p:sp>
      <p:pic>
        <p:nvPicPr>
          <p:cNvPr id="3" name="Picture 2">
            <a:extLst>
              <a:ext uri="{FF2B5EF4-FFF2-40B4-BE49-F238E27FC236}">
                <a16:creationId xmlns:a16="http://schemas.microsoft.com/office/drawing/2014/main" id="{66B1A14A-94DF-E7D1-9F86-984E46601E0C}"/>
              </a:ext>
            </a:extLst>
          </p:cNvPr>
          <p:cNvPicPr>
            <a:picLocks noChangeAspect="1"/>
          </p:cNvPicPr>
          <p:nvPr/>
        </p:nvPicPr>
        <p:blipFill>
          <a:blip r:embed="rId3"/>
          <a:stretch>
            <a:fillRect/>
          </a:stretch>
        </p:blipFill>
        <p:spPr>
          <a:xfrm>
            <a:off x="199338" y="1287259"/>
            <a:ext cx="4112955" cy="2893152"/>
          </a:xfrm>
          <a:prstGeom prst="rect">
            <a:avLst/>
          </a:prstGeom>
        </p:spPr>
      </p:pic>
      <p:pic>
        <p:nvPicPr>
          <p:cNvPr id="9" name="Picture 8">
            <a:extLst>
              <a:ext uri="{FF2B5EF4-FFF2-40B4-BE49-F238E27FC236}">
                <a16:creationId xmlns:a16="http://schemas.microsoft.com/office/drawing/2014/main" id="{343687FC-F7BC-E174-C473-50139E577ACC}"/>
              </a:ext>
            </a:extLst>
          </p:cNvPr>
          <p:cNvPicPr>
            <a:picLocks noChangeAspect="1"/>
          </p:cNvPicPr>
          <p:nvPr/>
        </p:nvPicPr>
        <p:blipFill>
          <a:blip r:embed="rId4"/>
          <a:stretch>
            <a:fillRect/>
          </a:stretch>
        </p:blipFill>
        <p:spPr>
          <a:xfrm>
            <a:off x="4883499" y="6833114"/>
            <a:ext cx="6616700" cy="3581400"/>
          </a:xfrm>
          <a:prstGeom prst="rect">
            <a:avLst/>
          </a:prstGeom>
        </p:spPr>
      </p:pic>
      <p:pic>
        <p:nvPicPr>
          <p:cNvPr id="11" name="Picture 10">
            <a:extLst>
              <a:ext uri="{FF2B5EF4-FFF2-40B4-BE49-F238E27FC236}">
                <a16:creationId xmlns:a16="http://schemas.microsoft.com/office/drawing/2014/main" id="{AD64839D-C65F-6E09-524E-B26696B30AD6}"/>
              </a:ext>
            </a:extLst>
          </p:cNvPr>
          <p:cNvPicPr>
            <a:picLocks noChangeAspect="1"/>
          </p:cNvPicPr>
          <p:nvPr/>
        </p:nvPicPr>
        <p:blipFill>
          <a:blip r:embed="rId5"/>
          <a:stretch>
            <a:fillRect/>
          </a:stretch>
        </p:blipFill>
        <p:spPr>
          <a:xfrm>
            <a:off x="4478123" y="1274931"/>
            <a:ext cx="4530811" cy="2905480"/>
          </a:xfrm>
          <a:prstGeom prst="rect">
            <a:avLst/>
          </a:prstGeom>
        </p:spPr>
      </p:pic>
    </p:spTree>
    <p:extLst>
      <p:ext uri="{BB962C8B-B14F-4D97-AF65-F5344CB8AC3E}">
        <p14:creationId xmlns:p14="http://schemas.microsoft.com/office/powerpoint/2010/main" val="2516563124"/>
      </p:ext>
    </p:extLst>
  </p:cSld>
  <p:clrMapOvr>
    <a:masterClrMapping/>
  </p:clrMapOvr>
</p:sld>
</file>

<file path=ppt/theme/theme1.xml><?xml version="1.0" encoding="utf-8"?>
<a:theme xmlns:a="http://schemas.openxmlformats.org/drawingml/2006/main"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1720</Words>
  <Application>Microsoft Macintosh PowerPoint</Application>
  <PresentationFormat>On-screen Show (16:9)</PresentationFormat>
  <Paragraphs>277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Playfair Display</vt:lpstr>
      <vt:lpstr>Lato</vt:lpstr>
      <vt:lpstr>Palanquin SemiBold</vt:lpstr>
      <vt:lpstr>Arial</vt:lpstr>
      <vt:lpstr>Lato Light</vt:lpstr>
      <vt:lpstr>Calibri</vt:lpstr>
      <vt:lpstr>Investment Fund Company Profile by Slidesgo</vt:lpstr>
      <vt:lpstr>Tata Elxsi  </vt:lpstr>
      <vt:lpstr>Business Description</vt:lpstr>
      <vt:lpstr>Brand Portfolio</vt:lpstr>
      <vt:lpstr>Industrial Outlook</vt:lpstr>
      <vt:lpstr>Industrial Outlook</vt:lpstr>
      <vt:lpstr>Industrial Outlook</vt:lpstr>
      <vt:lpstr>Shortlisting Analysis</vt:lpstr>
      <vt:lpstr>Company At a Glance</vt:lpstr>
      <vt:lpstr>Company At a Glance</vt:lpstr>
      <vt:lpstr>Company At a Glance</vt:lpstr>
      <vt:lpstr> Key Ratios </vt:lpstr>
      <vt:lpstr>Company Financials</vt:lpstr>
      <vt:lpstr>Shareholding Pattern</vt:lpstr>
      <vt:lpstr>Shareholding Pattern</vt:lpstr>
      <vt:lpstr> Investment Hypothesis </vt:lpstr>
      <vt:lpstr> Risks and Concerns </vt:lpstr>
      <vt:lpstr> ESG Analysis</vt:lpstr>
      <vt:lpstr>MD &amp; CEO </vt:lpstr>
      <vt:lpstr> Summing Up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Tata Elexsi  </dc:title>
  <cp:lastModifiedBy>Brij Lal Vishwakarma</cp:lastModifiedBy>
  <cp:revision>4</cp:revision>
  <dcterms:modified xsi:type="dcterms:W3CDTF">2023-02-18T17:37:50Z</dcterms:modified>
</cp:coreProperties>
</file>